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charts/style17.xml" ContentType="application/vnd.ms-office.chartstyl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olors4.xml" ContentType="application/vnd.ms-office.chartcolorstyle+xml"/>
  <Override PartName="/ppt/charts/colors17.xml" ContentType="application/vnd.ms-office.chartcolorstyle+xml"/>
  <Override PartName="/ppt/charts/colors3.xml" ContentType="application/vnd.ms-office.chartcolorstyle+xml"/>
  <Override PartName="/ppt/charts/style3.xml" ContentType="application/vnd.ms-office.chartstyl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xml" ContentType="application/vnd.openxmlformats-officedocument.drawingml.chart+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style4.xml" ContentType="application/vnd.ms-office.chart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5" r:id="rId1"/>
    <p:sldMasterId id="2147483753" r:id="rId2"/>
    <p:sldMasterId id="2147483648" r:id="rId3"/>
    <p:sldMasterId id="2147483685" r:id="rId4"/>
    <p:sldMasterId id="2147483726" r:id="rId5"/>
    <p:sldMasterId id="2147483773" r:id="rId6"/>
    <p:sldMasterId id="2147483794" r:id="rId7"/>
    <p:sldMasterId id="2147483816" r:id="rId8"/>
    <p:sldMasterId id="2147483826" r:id="rId9"/>
    <p:sldMasterId id="2147483842" r:id="rId10"/>
    <p:sldMasterId id="2147483844" r:id="rId11"/>
    <p:sldMasterId id="2147483849" r:id="rId12"/>
    <p:sldMasterId id="2147483855" r:id="rId13"/>
    <p:sldMasterId id="2147483874" r:id="rId14"/>
  </p:sldMasterIdLst>
  <p:notesMasterIdLst>
    <p:notesMasterId r:id="rId67"/>
  </p:notesMasterIdLst>
  <p:handoutMasterIdLst>
    <p:handoutMasterId r:id="rId68"/>
  </p:handoutMasterIdLst>
  <p:sldIdLst>
    <p:sldId id="265" r:id="rId15"/>
    <p:sldId id="419" r:id="rId16"/>
    <p:sldId id="318" r:id="rId17"/>
    <p:sldId id="329" r:id="rId18"/>
    <p:sldId id="418" r:id="rId19"/>
    <p:sldId id="323" r:id="rId20"/>
    <p:sldId id="824" r:id="rId21"/>
    <p:sldId id="819" r:id="rId22"/>
    <p:sldId id="321" r:id="rId23"/>
    <p:sldId id="845" r:id="rId24"/>
    <p:sldId id="319" r:id="rId25"/>
    <p:sldId id="325" r:id="rId26"/>
    <p:sldId id="826" r:id="rId27"/>
    <p:sldId id="841" r:id="rId28"/>
    <p:sldId id="828" r:id="rId29"/>
    <p:sldId id="827" r:id="rId30"/>
    <p:sldId id="836" r:id="rId31"/>
    <p:sldId id="840" r:id="rId32"/>
    <p:sldId id="263" r:id="rId33"/>
    <p:sldId id="837" r:id="rId34"/>
    <p:sldId id="844" r:id="rId35"/>
    <p:sldId id="315" r:id="rId36"/>
    <p:sldId id="271" r:id="rId37"/>
    <p:sldId id="831" r:id="rId38"/>
    <p:sldId id="269" r:id="rId39"/>
    <p:sldId id="832" r:id="rId40"/>
    <p:sldId id="268" r:id="rId41"/>
    <p:sldId id="833" r:id="rId42"/>
    <p:sldId id="394" r:id="rId43"/>
    <p:sldId id="278" r:id="rId44"/>
    <p:sldId id="337" r:id="rId45"/>
    <p:sldId id="280" r:id="rId46"/>
    <p:sldId id="279" r:id="rId47"/>
    <p:sldId id="338" r:id="rId48"/>
    <p:sldId id="345" r:id="rId49"/>
    <p:sldId id="834" r:id="rId50"/>
    <p:sldId id="398" r:id="rId51"/>
    <p:sldId id="835" r:id="rId52"/>
    <p:sldId id="282" r:id="rId53"/>
    <p:sldId id="330" r:id="rId54"/>
    <p:sldId id="276" r:id="rId55"/>
    <p:sldId id="454" r:id="rId56"/>
    <p:sldId id="455" r:id="rId57"/>
    <p:sldId id="846" r:id="rId58"/>
    <p:sldId id="333" r:id="rId59"/>
    <p:sldId id="842" r:id="rId60"/>
    <p:sldId id="328" r:id="rId61"/>
    <p:sldId id="275" r:id="rId62"/>
    <p:sldId id="342" r:id="rId63"/>
    <p:sldId id="346" r:id="rId64"/>
    <p:sldId id="344" r:id="rId65"/>
    <p:sldId id="402" r:id="rId66"/>
  </p:sldIdLst>
  <p:sldSz cx="12190413"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88919F"/>
    <a:srgbClr val="4B3E31"/>
    <a:srgbClr val="141432"/>
    <a:srgbClr val="96B4EB"/>
    <a:srgbClr val="96B4DC"/>
    <a:srgbClr val="C16B82"/>
    <a:srgbClr val="970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587"/>
  </p:normalViewPr>
  <p:slideViewPr>
    <p:cSldViewPr snapToGrid="0" snapToObjects="1" showGuides="1">
      <p:cViewPr varScale="1">
        <p:scale>
          <a:sx n="120" d="100"/>
          <a:sy n="120" d="100"/>
        </p:scale>
        <p:origin x="114" y="306"/>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2645"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customXml" Target="../customXml/item4.xml"/><Relationship Id="rId7" Type="http://schemas.openxmlformats.org/officeDocument/2006/relationships/slideMaster" Target="slideMasters/slideMaster7.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Seges-Data\Seges-Data\PlanteInnovation\02_Aktiviteter\01_Oversigten\2019_Oversigten\Figurer\S%20Gr&#230;smarksplanter\Arbejdsarkiv\0300417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Seges-Data\Seges-Data\PlanteInnovation\02_Aktiviteter\01_Oversigten\2019_Oversigten\Figurer\S%20Gr&#230;smarksplanter\Arbejdsarkiv\0300417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 slæt'!$I$103</c:f>
              <c:strCache>
                <c:ptCount val="1"/>
                <c:pt idx="0">
                  <c:v>35</c:v>
                </c:pt>
              </c:strCache>
            </c:strRef>
          </c:tx>
          <c:spPr>
            <a:ln w="50800" cap="rnd">
              <a:solidFill>
                <a:schemeClr val="tx2">
                  <a:lumMod val="75000"/>
                  <a:lumOff val="25000"/>
                </a:schemeClr>
              </a:solidFill>
              <a:round/>
            </a:ln>
            <a:effectLst/>
          </c:spPr>
          <c:marker>
            <c:symbol val="x"/>
            <c:size val="10"/>
            <c:spPr>
              <a:noFill/>
              <a:ln w="9525">
                <a:solidFill>
                  <a:schemeClr val="accent1"/>
                </a:solidFill>
              </a:ln>
              <a:effectLst/>
            </c:spPr>
          </c:marker>
          <c:xVal>
            <c:strRef>
              <c:f>'1. slæt'!$J$102:$M$102</c:f>
              <c:strCache>
                <c:ptCount val="4"/>
                <c:pt idx="0">
                  <c:v>2 uger før</c:v>
                </c:pt>
                <c:pt idx="1">
                  <c:v>1 uge før</c:v>
                </c:pt>
                <c:pt idx="2">
                  <c:v>normal</c:v>
                </c:pt>
                <c:pt idx="3">
                  <c:v>1 uge efter</c:v>
                </c:pt>
              </c:strCache>
            </c:strRef>
          </c:xVal>
          <c:yVal>
            <c:numRef>
              <c:f>'1. slæt'!$J$103:$M$103</c:f>
              <c:numCache>
                <c:formatCode>0.0</c:formatCode>
                <c:ptCount val="4"/>
                <c:pt idx="0">
                  <c:v>87.437100000000001</c:v>
                </c:pt>
                <c:pt idx="1">
                  <c:v>86.286299999999997</c:v>
                </c:pt>
                <c:pt idx="2">
                  <c:v>83.840850000000003</c:v>
                </c:pt>
                <c:pt idx="3">
                  <c:v>79.86099999999999</c:v>
                </c:pt>
              </c:numCache>
            </c:numRef>
          </c:yVal>
          <c:smooth val="0"/>
          <c:extLst>
            <c:ext xmlns:c16="http://schemas.microsoft.com/office/drawing/2014/chart" uri="{C3380CC4-5D6E-409C-BE32-E72D297353CC}">
              <c16:uniqueId val="{00000000-C0B2-4035-9AA0-2C96A3067F29}"/>
            </c:ext>
          </c:extLst>
        </c:ser>
        <c:dLbls>
          <c:showLegendKey val="0"/>
          <c:showVal val="0"/>
          <c:showCatName val="0"/>
          <c:showSerName val="0"/>
          <c:showPercent val="0"/>
          <c:showBubbleSize val="0"/>
        </c:dLbls>
        <c:axId val="723016048"/>
        <c:axId val="723010144"/>
        <c:extLst>
          <c:ext xmlns:c15="http://schemas.microsoft.com/office/drawing/2012/chart" uri="{02D57815-91ED-43cb-92C2-25804820EDAC}">
            <c15:filteredScatterSeries>
              <c15:ser>
                <c:idx val="3"/>
                <c:order val="1"/>
                <c:tx>
                  <c:strRef>
                    <c:extLst>
                      <c:ext uri="{02D57815-91ED-43cb-92C2-25804820EDAC}">
                        <c15:formulaRef>
                          <c15:sqref>'1. slæt'!$I$106</c15:sqref>
                        </c15:formulaRef>
                      </c:ext>
                    </c:extLst>
                    <c:strCache>
                      <c:ptCount val="1"/>
                      <c:pt idx="0">
                        <c:v>42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strRef>
                    <c:extLst>
                      <c:ex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c:ext uri="{02D57815-91ED-43cb-92C2-25804820EDAC}">
                        <c15:formulaRef>
                          <c15:sqref>'1. slæt'!$J$106:$M$106</c15:sqref>
                        </c15:formulaRef>
                      </c:ext>
                    </c:extLst>
                    <c:numCache>
                      <c:formatCode>0.0</c:formatCode>
                      <c:ptCount val="4"/>
                      <c:pt idx="0">
                        <c:v>85.183449999999993</c:v>
                      </c:pt>
                      <c:pt idx="1">
                        <c:v>83.169550000000001</c:v>
                      </c:pt>
                      <c:pt idx="2">
                        <c:v>80.580250000000007</c:v>
                      </c:pt>
                      <c:pt idx="3">
                        <c:v>75.113950000000003</c:v>
                      </c:pt>
                    </c:numCache>
                  </c:numRef>
                </c:yVal>
                <c:smooth val="0"/>
                <c:extLst>
                  <c:ext xmlns:c16="http://schemas.microsoft.com/office/drawing/2014/chart" uri="{C3380CC4-5D6E-409C-BE32-E72D297353CC}">
                    <c16:uniqueId val="{00000006-C0B2-4035-9AA0-2C96A3067F29}"/>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'1. slæt'!$I$107</c15:sqref>
                        </c15:formulaRef>
                      </c:ext>
                    </c:extLst>
                    <c:strCache>
                      <c:ptCount val="1"/>
                      <c:pt idx="0">
                        <c:v>43</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slæt'!$J$107:$M$107</c15:sqref>
                        </c15:formulaRef>
                      </c:ext>
                    </c:extLst>
                    <c:numCache>
                      <c:formatCode>0.0</c:formatCode>
                      <c:ptCount val="4"/>
                      <c:pt idx="0">
                        <c:v>86.669899999999998</c:v>
                      </c:pt>
                      <c:pt idx="1">
                        <c:v>84.608049999999992</c:v>
                      </c:pt>
                      <c:pt idx="2">
                        <c:v>81.491299999999995</c:v>
                      </c:pt>
                      <c:pt idx="3">
                        <c:v>75.018049999999988</c:v>
                      </c:pt>
                    </c:numCache>
                  </c:numRef>
                </c:yVal>
                <c:smooth val="0"/>
                <c:extLst xmlns:c15="http://schemas.microsoft.com/office/drawing/2012/chart">
                  <c:ext xmlns:c16="http://schemas.microsoft.com/office/drawing/2014/chart" uri="{C3380CC4-5D6E-409C-BE32-E72D297353CC}">
                    <c16:uniqueId val="{00000007-C0B2-4035-9AA0-2C96A3067F29}"/>
                  </c:ext>
                </c:extLst>
              </c15:ser>
            </c15:filteredScatterSeries>
            <c15:filteredScatterSeries>
              <c15:ser>
                <c:idx val="10"/>
                <c:order val="3"/>
                <c:tx>
                  <c:strRef>
                    <c:extLst xmlns:c15="http://schemas.microsoft.com/office/drawing/2012/chart">
                      <c:ext xmlns:c15="http://schemas.microsoft.com/office/drawing/2012/chart" uri="{02D57815-91ED-43cb-92C2-25804820EDAC}">
                        <c15:formulaRef>
                          <c15:sqref>'1. slæt'!$I$113</c15:sqref>
                        </c15:formulaRef>
                      </c:ext>
                    </c:extLst>
                    <c:strCache>
                      <c:ptCount val="1"/>
                      <c:pt idx="0">
                        <c:v>50</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slæt'!$J$113:$M$113</c15:sqref>
                        </c15:formulaRef>
                      </c:ext>
                    </c:extLst>
                    <c:numCache>
                      <c:formatCode>0.0</c:formatCode>
                      <c:ptCount val="4"/>
                      <c:pt idx="0">
                        <c:v>81.155650000000009</c:v>
                      </c:pt>
                      <c:pt idx="1">
                        <c:v>80.100750000000005</c:v>
                      </c:pt>
                      <c:pt idx="2">
                        <c:v>76.360649999999993</c:v>
                      </c:pt>
                      <c:pt idx="3">
                        <c:v>72.572599999999994</c:v>
                      </c:pt>
                    </c:numCache>
                  </c:numRef>
                </c:yVal>
                <c:smooth val="0"/>
                <c:extLst xmlns:c15="http://schemas.microsoft.com/office/drawing/2012/chart">
                  <c:ext xmlns:c16="http://schemas.microsoft.com/office/drawing/2014/chart" uri="{C3380CC4-5D6E-409C-BE32-E72D297353CC}">
                    <c16:uniqueId val="{0000000A-C0B2-4035-9AA0-2C96A3067F29}"/>
                  </c:ext>
                </c:extLst>
              </c15:ser>
            </c15:filteredScatterSeries>
          </c:ext>
        </c:extLst>
      </c:scatterChart>
      <c:valAx>
        <c:axId val="723016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723010144"/>
        <c:crosses val="autoZero"/>
        <c:crossBetween val="midCat"/>
        <c:majorUnit val="1"/>
      </c:valAx>
      <c:valAx>
        <c:axId val="723010144"/>
        <c:scaling>
          <c:orientation val="minMax"/>
          <c:max val="88"/>
          <c:min val="7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a-DK" dirty="0"/>
                  <a:t>Fordøjelig</a:t>
                </a:r>
                <a:r>
                  <a:rPr lang="da-DK" baseline="0" dirty="0"/>
                  <a:t> organisk stof, %</a:t>
                </a:r>
                <a:endParaRPr lang="da-DK"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723016048"/>
        <c:crosses val="autoZero"/>
        <c:crossBetween val="midCat"/>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2000">
          <a:latin typeface="Arial" panose="020B0604020202020204" pitchFamily="34" charset="0"/>
          <a:cs typeface="Arial" panose="020B0604020202020204" pitchFamily="34" charset="0"/>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Økonomi!$C$33</c:f>
              <c:strCache>
                <c:ptCount val="1"/>
                <c:pt idx="0">
                  <c:v>uden eksport af gylle</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6="http://schemas.microsoft.com/office/drawing/2014/chart" uri="{C3380CC4-5D6E-409C-BE32-E72D297353CC}">
                  <c16:uniqueId val="{00000000-6C02-49E0-8656-E69CA9C8BEBE}"/>
                </c:ext>
              </c:extLst>
            </c:dLbl>
            <c:dLbl>
              <c:idx val="1"/>
              <c:tx>
                <c:rich>
                  <a:bodyPr/>
                  <a:lstStyle/>
                  <a:p>
                    <a:r>
                      <a:rPr lang="en-US"/>
                      <a:t>+10,0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63-4879-A7A3-AAF2E1A9BC2F}"/>
                </c:ext>
              </c:extLst>
            </c:dLbl>
            <c:dLbl>
              <c:idx val="2"/>
              <c:tx>
                <c:rich>
                  <a:bodyPr/>
                  <a:lstStyle/>
                  <a:p>
                    <a:r>
                      <a:rPr lang="en-US"/>
                      <a:t>+2,4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63-4879-A7A3-AAF2E1A9BC2F}"/>
                </c:ext>
              </c:extLst>
            </c:dLbl>
            <c:dLbl>
              <c:idx val="3"/>
              <c:tx>
                <c:rich>
                  <a:bodyPr/>
                  <a:lstStyle/>
                  <a:p>
                    <a:r>
                      <a:rPr lang="en-US"/>
                      <a:t>+5,2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63-4879-A7A3-AAF2E1A9BC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Økonomi!$A$34:$B$37</c:f>
              <c:multiLvlStrCache>
                <c:ptCount val="4"/>
                <c:lvl>
                  <c:pt idx="0">
                    <c:v>- NP</c:v>
                  </c:pt>
                  <c:pt idx="1">
                    <c:v>+ NP</c:v>
                  </c:pt>
                  <c:pt idx="2">
                    <c:v>- NP</c:v>
                  </c:pt>
                  <c:pt idx="3">
                    <c:v>+ NP</c:v>
                  </c:pt>
                </c:lvl>
                <c:lvl>
                  <c:pt idx="0">
                    <c:v>Trad. nedfældet</c:v>
                  </c:pt>
                  <c:pt idx="2">
                    <c:v>Placeret </c:v>
                  </c:pt>
                </c:lvl>
              </c:multiLvlStrCache>
            </c:multiLvlStrRef>
          </c:cat>
          <c:val>
            <c:numRef>
              <c:f>Økonomi!$C$34:$C$37</c:f>
              <c:numCache>
                <c:formatCode>General</c:formatCode>
                <c:ptCount val="4"/>
                <c:pt idx="0">
                  <c:v>129.5</c:v>
                </c:pt>
                <c:pt idx="1">
                  <c:v>139.45384615384617</c:v>
                </c:pt>
                <c:pt idx="2">
                  <c:v>131.8897435897436</c:v>
                </c:pt>
                <c:pt idx="3">
                  <c:v>134.34358974358975</c:v>
                </c:pt>
              </c:numCache>
            </c:numRef>
          </c:val>
          <c:extLst>
            <c:ext xmlns:c16="http://schemas.microsoft.com/office/drawing/2014/chart" uri="{C3380CC4-5D6E-409C-BE32-E72D297353CC}">
              <c16:uniqueId val="{00000000-D063-4879-A7A3-AAF2E1A9BC2F}"/>
            </c:ext>
          </c:extLst>
        </c:ser>
        <c:dLbls>
          <c:showLegendKey val="0"/>
          <c:showVal val="0"/>
          <c:showCatName val="0"/>
          <c:showSerName val="0"/>
          <c:showPercent val="0"/>
          <c:showBubbleSize val="0"/>
        </c:dLbls>
        <c:gapWidth val="219"/>
        <c:overlap val="-27"/>
        <c:axId val="440530088"/>
        <c:axId val="440530744"/>
      </c:barChart>
      <c:catAx>
        <c:axId val="44053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530744"/>
        <c:crosses val="autoZero"/>
        <c:auto val="1"/>
        <c:lblAlgn val="ctr"/>
        <c:lblOffset val="100"/>
        <c:noMultiLvlLbl val="0"/>
      </c:catAx>
      <c:valAx>
        <c:axId val="440530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Nettoudb</a:t>
                </a:r>
                <a:r>
                  <a:rPr lang="da-DK" dirty="0"/>
                  <a:t>.,</a:t>
                </a:r>
                <a:r>
                  <a:rPr lang="da-DK" baseline="0" dirty="0"/>
                  <a:t> </a:t>
                </a: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530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Økonomi!$D$33</c:f>
              <c:strCache>
                <c:ptCount val="1"/>
                <c:pt idx="0">
                  <c:v>Eksport af gylle</c:v>
                </c:pt>
              </c:strCache>
            </c:strRef>
          </c:tx>
          <c:spPr>
            <a:solidFill>
              <a:schemeClr val="accent2"/>
            </a:solidFill>
            <a:ln>
              <a:noFill/>
            </a:ln>
            <a:effectLst/>
          </c:spPr>
          <c:invertIfNegative val="0"/>
          <c:dLbls>
            <c:dLbl>
              <c:idx val="1"/>
              <c:tx>
                <c:rich>
                  <a:bodyPr/>
                  <a:lstStyle/>
                  <a:p>
                    <a:r>
                      <a:rPr lang="en-US"/>
                      <a:t>-6,1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63-4879-A7A3-AAF2E1A9BC2F}"/>
                </c:ext>
              </c:extLst>
            </c:dLbl>
            <c:dLbl>
              <c:idx val="2"/>
              <c:tx>
                <c:rich>
                  <a:bodyPr/>
                  <a:lstStyle/>
                  <a:p>
                    <a:r>
                      <a:rPr lang="en-US" dirty="0"/>
                      <a:t>+3,7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63-4879-A7A3-AAF2E1A9BC2F}"/>
                </c:ext>
              </c:extLst>
            </c:dLbl>
            <c:dLbl>
              <c:idx val="3"/>
              <c:tx>
                <c:rich>
                  <a:bodyPr/>
                  <a:lstStyle/>
                  <a:p>
                    <a:r>
                      <a:rPr lang="en-US" dirty="0"/>
                      <a:t>-9,9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63-4879-A7A3-AAF2E1A9BC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Økonomi!$A$34:$B$37</c:f>
              <c:multiLvlStrCache>
                <c:ptCount val="4"/>
                <c:lvl>
                  <c:pt idx="0">
                    <c:v>- NP</c:v>
                  </c:pt>
                  <c:pt idx="1">
                    <c:v>+ NP</c:v>
                  </c:pt>
                  <c:pt idx="2">
                    <c:v>- NP</c:v>
                  </c:pt>
                  <c:pt idx="3">
                    <c:v>+ NP</c:v>
                  </c:pt>
                </c:lvl>
                <c:lvl>
                  <c:pt idx="0">
                    <c:v>Trad. nedfældet</c:v>
                  </c:pt>
                  <c:pt idx="2">
                    <c:v>Placeret </c:v>
                  </c:pt>
                </c:lvl>
              </c:multiLvlStrCache>
            </c:multiLvlStrRef>
          </c:cat>
          <c:val>
            <c:numRef>
              <c:f>Økonomi!$D$34:$D$37</c:f>
              <c:numCache>
                <c:formatCode>0.0</c:formatCode>
                <c:ptCount val="4"/>
                <c:pt idx="0">
                  <c:v>129.5</c:v>
                </c:pt>
                <c:pt idx="1">
                  <c:v>123.42820512820514</c:v>
                </c:pt>
                <c:pt idx="2">
                  <c:v>131.8897435897436</c:v>
                </c:pt>
                <c:pt idx="3">
                  <c:v>118.31794871794871</c:v>
                </c:pt>
              </c:numCache>
            </c:numRef>
          </c:val>
          <c:extLst>
            <c:ext xmlns:c16="http://schemas.microsoft.com/office/drawing/2014/chart" uri="{C3380CC4-5D6E-409C-BE32-E72D297353CC}">
              <c16:uniqueId val="{00000001-D063-4879-A7A3-AAF2E1A9BC2F}"/>
            </c:ext>
          </c:extLst>
        </c:ser>
        <c:dLbls>
          <c:showLegendKey val="0"/>
          <c:showVal val="0"/>
          <c:showCatName val="0"/>
          <c:showSerName val="0"/>
          <c:showPercent val="0"/>
          <c:showBubbleSize val="0"/>
        </c:dLbls>
        <c:gapWidth val="219"/>
        <c:overlap val="-27"/>
        <c:axId val="440530088"/>
        <c:axId val="440530744"/>
      </c:barChart>
      <c:catAx>
        <c:axId val="44053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530744"/>
        <c:crosses val="autoZero"/>
        <c:auto val="1"/>
        <c:lblAlgn val="ctr"/>
        <c:lblOffset val="100"/>
        <c:noMultiLvlLbl val="0"/>
      </c:catAx>
      <c:valAx>
        <c:axId val="440530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Nettoudb</a:t>
                </a:r>
                <a:r>
                  <a:rPr lang="da-DK" dirty="0"/>
                  <a:t>., </a:t>
                </a: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530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'Flere års forsøg'!$J$6:$J$9</c:f>
              <c:strCache>
                <c:ptCount val="4"/>
                <c:pt idx="0">
                  <c:v>-NI
-NP
7 fsg. 2016-18</c:v>
                </c:pt>
                <c:pt idx="1">
                  <c:v>+NI
-NP
4 fsg. 2019</c:v>
                </c:pt>
                <c:pt idx="2">
                  <c:v>+NI
+NP
8 fsg. 2016-19</c:v>
                </c:pt>
                <c:pt idx="3">
                  <c:v>+NI
+NP trad. nedfældning
-NP placering
7 forsøg</c:v>
                </c:pt>
              </c:strCache>
            </c:strRef>
          </c:cat>
          <c:val>
            <c:numRef>
              <c:f>'Flere års forsøg'!$K$6:$K$9</c:f>
              <c:numCache>
                <c:formatCode>General</c:formatCode>
                <c:ptCount val="4"/>
              </c:numCache>
            </c:numRef>
          </c:val>
          <c:extLst>
            <c:ext xmlns:c16="http://schemas.microsoft.com/office/drawing/2014/chart" uri="{C3380CC4-5D6E-409C-BE32-E72D297353CC}">
              <c16:uniqueId val="{00000000-21BD-4F7C-97DD-C6F3E4E80BDC}"/>
            </c:ext>
          </c:extLst>
        </c:ser>
        <c:ser>
          <c:idx val="1"/>
          <c:order val="1"/>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'Flere års forsøg'!$J$6:$J$9</c:f>
              <c:strCache>
                <c:ptCount val="4"/>
                <c:pt idx="0">
                  <c:v>-NI
-NP
7 fsg. 2016-18</c:v>
                </c:pt>
                <c:pt idx="1">
                  <c:v>+NI
-NP
4 fsg. 2019</c:v>
                </c:pt>
                <c:pt idx="2">
                  <c:v>+NI
+NP
8 fsg. 2016-19</c:v>
                </c:pt>
                <c:pt idx="3">
                  <c:v>+NI
+NP trad. nedfældning
-NP placering
7 forsøg</c:v>
                </c:pt>
              </c:strCache>
            </c:strRef>
          </c:cat>
          <c:val>
            <c:numRef>
              <c:f>'Flere års forsøg'!$L$6:$L$9</c:f>
              <c:numCache>
                <c:formatCode>General</c:formatCode>
                <c:ptCount val="4"/>
                <c:pt idx="0">
                  <c:v>4.7</c:v>
                </c:pt>
                <c:pt idx="1">
                  <c:v>7.3</c:v>
                </c:pt>
                <c:pt idx="2">
                  <c:v>5.6</c:v>
                </c:pt>
                <c:pt idx="3">
                  <c:v>-0.4</c:v>
                </c:pt>
              </c:numCache>
            </c:numRef>
          </c:val>
          <c:extLst>
            <c:ext xmlns:c16="http://schemas.microsoft.com/office/drawing/2014/chart" uri="{C3380CC4-5D6E-409C-BE32-E72D297353CC}">
              <c16:uniqueId val="{00000001-21BD-4F7C-97DD-C6F3E4E80BDC}"/>
            </c:ext>
          </c:extLst>
        </c:ser>
        <c:dLbls>
          <c:showLegendKey val="0"/>
          <c:showVal val="0"/>
          <c:showCatName val="0"/>
          <c:showSerName val="0"/>
          <c:showPercent val="0"/>
          <c:showBubbleSize val="0"/>
        </c:dLbls>
        <c:gapWidth val="219"/>
        <c:overlap val="-27"/>
        <c:axId val="430302168"/>
        <c:axId val="430305776"/>
      </c:barChart>
      <c:catAx>
        <c:axId val="4303021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30305776"/>
        <c:crosses val="autoZero"/>
        <c:auto val="1"/>
        <c:lblAlgn val="ctr"/>
        <c:lblOffset val="100"/>
        <c:noMultiLvlLbl val="0"/>
      </c:catAx>
      <c:valAx>
        <c:axId val="43030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a:t>Merudb. for placering af gylle, a.e./ha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30302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'Ark1'!$C$3</c:f>
              <c:strCache>
                <c:ptCount val="1"/>
                <c:pt idx="0">
                  <c:v>Udb. tørstof</c:v>
                </c:pt>
              </c:strCache>
            </c:strRef>
          </c:tx>
          <c:spPr>
            <a:solidFill>
              <a:schemeClr val="accent1"/>
            </a:solidFill>
            <a:ln>
              <a:noFill/>
            </a:ln>
            <a:effectLst/>
          </c:spPr>
          <c:invertIfNegative val="0"/>
          <c:cat>
            <c:strRef>
              <c:f>'Ark1'!$B$4:$B$7</c:f>
              <c:strCache>
                <c:ptCount val="4"/>
                <c:pt idx="0">
                  <c:v>28/4 nedharvet
+100 kg DAP</c:v>
                </c:pt>
                <c:pt idx="1">
                  <c:v>14/3 
placeret 
+3 l Piadin 
+100 kg DAP</c:v>
                </c:pt>
                <c:pt idx="2">
                  <c:v>4/4
placeret
+3 l Piadin
+100 DAP</c:v>
                </c:pt>
                <c:pt idx="3">
                  <c:v>28/4
placeret
+3 l Piadin
+100 DAP</c:v>
                </c:pt>
              </c:strCache>
            </c:strRef>
          </c:cat>
          <c:val>
            <c:numRef>
              <c:f>'Ark1'!$C$4:$C$7</c:f>
              <c:numCache>
                <c:formatCode>General</c:formatCode>
                <c:ptCount val="4"/>
                <c:pt idx="0">
                  <c:v>100</c:v>
                </c:pt>
                <c:pt idx="1">
                  <c:v>96</c:v>
                </c:pt>
                <c:pt idx="2">
                  <c:v>98</c:v>
                </c:pt>
                <c:pt idx="3">
                  <c:v>105</c:v>
                </c:pt>
              </c:numCache>
            </c:numRef>
          </c:val>
          <c:extLst>
            <c:ext xmlns:c16="http://schemas.microsoft.com/office/drawing/2014/chart" uri="{C3380CC4-5D6E-409C-BE32-E72D297353CC}">
              <c16:uniqueId val="{00000000-E726-41E1-BC95-4B89E7D4A387}"/>
            </c:ext>
          </c:extLst>
        </c:ser>
        <c:ser>
          <c:idx val="1"/>
          <c:order val="1"/>
          <c:tx>
            <c:strRef>
              <c:f>'Ark1'!$D$3</c:f>
              <c:strCache>
                <c:ptCount val="1"/>
                <c:pt idx="0">
                  <c:v>Udb. stivelse</c:v>
                </c:pt>
              </c:strCache>
            </c:strRef>
          </c:tx>
          <c:spPr>
            <a:solidFill>
              <a:schemeClr val="accent2"/>
            </a:solidFill>
            <a:ln>
              <a:solidFill>
                <a:schemeClr val="tx1"/>
              </a:solidFill>
              <a:miter lim="800000"/>
            </a:ln>
            <a:effectLst/>
          </c:spPr>
          <c:invertIfNegative val="0"/>
          <c:cat>
            <c:strRef>
              <c:f>'Ark1'!$B$4:$B$7</c:f>
              <c:strCache>
                <c:ptCount val="4"/>
                <c:pt idx="0">
                  <c:v>28/4 nedharvet
+100 kg DAP</c:v>
                </c:pt>
                <c:pt idx="1">
                  <c:v>14/3 
placeret 
+3 l Piadin 
+100 kg DAP</c:v>
                </c:pt>
                <c:pt idx="2">
                  <c:v>4/4
placeret
+3 l Piadin
+100 DAP</c:v>
                </c:pt>
                <c:pt idx="3">
                  <c:v>28/4
placeret
+3 l Piadin
+100 DAP</c:v>
                </c:pt>
              </c:strCache>
            </c:strRef>
          </c:cat>
          <c:val>
            <c:numRef>
              <c:f>'Ark1'!$D$4:$D$7</c:f>
              <c:numCache>
                <c:formatCode>General</c:formatCode>
                <c:ptCount val="4"/>
                <c:pt idx="0">
                  <c:v>100</c:v>
                </c:pt>
                <c:pt idx="1">
                  <c:v>90</c:v>
                </c:pt>
                <c:pt idx="2">
                  <c:v>95</c:v>
                </c:pt>
                <c:pt idx="3">
                  <c:v>105</c:v>
                </c:pt>
              </c:numCache>
            </c:numRef>
          </c:val>
          <c:extLst>
            <c:ext xmlns:c16="http://schemas.microsoft.com/office/drawing/2014/chart" uri="{C3380CC4-5D6E-409C-BE32-E72D297353CC}">
              <c16:uniqueId val="{00000001-E726-41E1-BC95-4B89E7D4A387}"/>
            </c:ext>
          </c:extLst>
        </c:ser>
        <c:dLbls>
          <c:showLegendKey val="0"/>
          <c:showVal val="0"/>
          <c:showCatName val="0"/>
          <c:showSerName val="0"/>
          <c:showPercent val="0"/>
          <c:showBubbleSize val="0"/>
        </c:dLbls>
        <c:gapWidth val="219"/>
        <c:overlap val="-27"/>
        <c:axId val="508375344"/>
        <c:axId val="508376328"/>
      </c:barChart>
      <c:catAx>
        <c:axId val="5083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08376328"/>
        <c:crosses val="autoZero"/>
        <c:auto val="1"/>
        <c:lblAlgn val="ctr"/>
        <c:lblOffset val="100"/>
        <c:noMultiLvlLbl val="0"/>
      </c:catAx>
      <c:valAx>
        <c:axId val="508376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a:t>Udbytte, forholdstal</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0837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539799840"/>
        <c:axId val="539800496"/>
      </c:barChart>
      <c:catAx>
        <c:axId val="53979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39800496"/>
        <c:crosses val="autoZero"/>
        <c:auto val="1"/>
        <c:lblAlgn val="ctr"/>
        <c:lblOffset val="100"/>
        <c:noMultiLvlLbl val="0"/>
      </c:catAx>
      <c:valAx>
        <c:axId val="539800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39799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A001-4608-8B2D-E627DA46B192}"/>
                </c:ext>
              </c:extLst>
            </c:dLbl>
            <c:dLbl>
              <c:idx val="1"/>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01-4608-8B2D-E627DA46B192}"/>
                </c:ext>
              </c:extLst>
            </c:dLbl>
            <c:dLbl>
              <c:idx val="2"/>
              <c:delete val="1"/>
              <c:extLst>
                <c:ext xmlns:c15="http://schemas.microsoft.com/office/drawing/2012/chart" uri="{CE6537A1-D6FC-4f65-9D91-7224C49458BB}"/>
                <c:ext xmlns:c16="http://schemas.microsoft.com/office/drawing/2014/chart" uri="{C3380CC4-5D6E-409C-BE32-E72D297353CC}">
                  <c16:uniqueId val="{00000002-A001-4608-8B2D-E627DA46B192}"/>
                </c:ext>
              </c:extLst>
            </c:dLbl>
            <c:dLbl>
              <c:idx val="3"/>
              <c:tx>
                <c:rich>
                  <a:bodyPr/>
                  <a:lstStyle/>
                  <a:p>
                    <a:r>
                      <a:rPr lang="en-US"/>
                      <a:t>+3,9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01-4608-8B2D-E627DA46B192}"/>
                </c:ext>
              </c:extLst>
            </c:dLbl>
            <c:dLbl>
              <c:idx val="4"/>
              <c:delete val="1"/>
              <c:extLst>
                <c:ext xmlns:c15="http://schemas.microsoft.com/office/drawing/2012/chart" uri="{CE6537A1-D6FC-4f65-9D91-7224C49458BB}"/>
                <c:ext xmlns:c16="http://schemas.microsoft.com/office/drawing/2014/chart" uri="{C3380CC4-5D6E-409C-BE32-E72D297353CC}">
                  <c16:uniqueId val="{00000004-A001-4608-8B2D-E627DA46B192}"/>
                </c:ext>
              </c:extLst>
            </c:dLbl>
            <c:dLbl>
              <c:idx val="5"/>
              <c:tx>
                <c:rich>
                  <a:bodyPr/>
                  <a:lstStyle/>
                  <a:p>
                    <a:r>
                      <a:rPr lang="en-US"/>
                      <a:t>+3,9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01-4608-8B2D-E627DA46B192}"/>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'Ark1'!$A$4:$B$9</c:f>
              <c:multiLvlStrCache>
                <c:ptCount val="6"/>
                <c:lvl>
                  <c:pt idx="0">
                    <c:v>-Vizura</c:v>
                  </c:pt>
                  <c:pt idx="1">
                    <c:v>+Vizura</c:v>
                  </c:pt>
                  <c:pt idx="2">
                    <c:v>-Vizura</c:v>
                  </c:pt>
                  <c:pt idx="3">
                    <c:v>+Vizura</c:v>
                  </c:pt>
                  <c:pt idx="4">
                    <c:v>-Vizura</c:v>
                  </c:pt>
                  <c:pt idx="5">
                    <c:v>+Vizura</c:v>
                  </c:pt>
                </c:lvl>
                <c:lvl>
                  <c:pt idx="0">
                    <c:v>Rågylle
- NP-gødning</c:v>
                  </c:pt>
                  <c:pt idx="2">
                    <c:v>Rågylle
+NP-gødning</c:v>
                  </c:pt>
                  <c:pt idx="4">
                    <c:v>Afgasset gylle
+NP-gødning</c:v>
                  </c:pt>
                </c:lvl>
              </c:multiLvlStrCache>
            </c:multiLvlStrRef>
          </c:cat>
          <c:val>
            <c:numRef>
              <c:f>'Ark1'!$C$4:$C$9</c:f>
              <c:numCache>
                <c:formatCode>General</c:formatCode>
                <c:ptCount val="6"/>
                <c:pt idx="0">
                  <c:v>126.9</c:v>
                </c:pt>
                <c:pt idx="1">
                  <c:v>129.4</c:v>
                </c:pt>
                <c:pt idx="2">
                  <c:v>136.9</c:v>
                </c:pt>
                <c:pt idx="3">
                  <c:v>140.80000000000001</c:v>
                </c:pt>
                <c:pt idx="4">
                  <c:v>132.1</c:v>
                </c:pt>
                <c:pt idx="5">
                  <c:v>136</c:v>
                </c:pt>
              </c:numCache>
            </c:numRef>
          </c:val>
          <c:extLst>
            <c:ext xmlns:c16="http://schemas.microsoft.com/office/drawing/2014/chart" uri="{C3380CC4-5D6E-409C-BE32-E72D297353CC}">
              <c16:uniqueId val="{00000006-A001-4608-8B2D-E627DA46B192}"/>
            </c:ext>
          </c:extLst>
        </c:ser>
        <c:dLbls>
          <c:showLegendKey val="0"/>
          <c:showVal val="0"/>
          <c:showCatName val="0"/>
          <c:showSerName val="0"/>
          <c:showPercent val="0"/>
          <c:showBubbleSize val="0"/>
        </c:dLbls>
        <c:gapWidth val="219"/>
        <c:overlap val="-27"/>
        <c:axId val="539799840"/>
        <c:axId val="539800496"/>
      </c:barChart>
      <c:catAx>
        <c:axId val="53979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39800496"/>
        <c:crosses val="autoZero"/>
        <c:auto val="1"/>
        <c:lblAlgn val="ctr"/>
        <c:lblOffset val="100"/>
        <c:noMultiLvlLbl val="0"/>
      </c:catAx>
      <c:valAx>
        <c:axId val="539800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39799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14904476659695"/>
          <c:y val="4.5755582748721109E-2"/>
          <c:w val="0.82523029178826157"/>
          <c:h val="0.838487076823069"/>
        </c:manualLayout>
      </c:layout>
      <c:scatterChart>
        <c:scatterStyle val="smoothMarker"/>
        <c:varyColors val="0"/>
        <c:ser>
          <c:idx val="0"/>
          <c:order val="0"/>
          <c:spPr>
            <a:ln w="60325" cap="rnd">
              <a:solidFill>
                <a:schemeClr val="accent1"/>
              </a:solidFill>
              <a:round/>
            </a:ln>
            <a:effectLst/>
          </c:spPr>
          <c:marker>
            <c:symbol val="none"/>
          </c:marker>
          <c:xVal>
            <c:numRef>
              <c:f>'Ark1'!$B$17:$B$25</c:f>
              <c:numCache>
                <c:formatCode>General</c:formatCode>
                <c:ptCount val="9"/>
                <c:pt idx="0">
                  <c:v>0</c:v>
                </c:pt>
                <c:pt idx="1">
                  <c:v>30</c:v>
                </c:pt>
                <c:pt idx="2">
                  <c:v>60</c:v>
                </c:pt>
                <c:pt idx="3">
                  <c:v>90</c:v>
                </c:pt>
                <c:pt idx="4">
                  <c:v>105</c:v>
                </c:pt>
                <c:pt idx="5">
                  <c:v>120</c:v>
                </c:pt>
                <c:pt idx="6">
                  <c:v>130</c:v>
                </c:pt>
                <c:pt idx="7">
                  <c:v>150</c:v>
                </c:pt>
                <c:pt idx="8">
                  <c:v>180</c:v>
                </c:pt>
              </c:numCache>
            </c:numRef>
          </c:xVal>
          <c:yVal>
            <c:numRef>
              <c:f>'Ark1'!$C$17:$C$25</c:f>
              <c:numCache>
                <c:formatCode>General</c:formatCode>
                <c:ptCount val="9"/>
                <c:pt idx="0">
                  <c:v>0</c:v>
                </c:pt>
                <c:pt idx="1">
                  <c:v>0</c:v>
                </c:pt>
                <c:pt idx="2">
                  <c:v>2</c:v>
                </c:pt>
                <c:pt idx="3">
                  <c:v>17</c:v>
                </c:pt>
                <c:pt idx="4">
                  <c:v>47</c:v>
                </c:pt>
                <c:pt idx="5">
                  <c:v>64</c:v>
                </c:pt>
                <c:pt idx="6">
                  <c:v>74</c:v>
                </c:pt>
                <c:pt idx="7">
                  <c:v>97</c:v>
                </c:pt>
                <c:pt idx="8">
                  <c:v>100</c:v>
                </c:pt>
              </c:numCache>
            </c:numRef>
          </c:yVal>
          <c:smooth val="1"/>
          <c:extLst>
            <c:ext xmlns:c16="http://schemas.microsoft.com/office/drawing/2014/chart" uri="{C3380CC4-5D6E-409C-BE32-E72D297353CC}">
              <c16:uniqueId val="{00000000-E43D-4C63-B83F-07DE7AC73B80}"/>
            </c:ext>
          </c:extLst>
        </c:ser>
        <c:dLbls>
          <c:showLegendKey val="0"/>
          <c:showVal val="0"/>
          <c:showCatName val="0"/>
          <c:showSerName val="0"/>
          <c:showPercent val="0"/>
          <c:showBubbleSize val="0"/>
        </c:dLbls>
        <c:axId val="516511064"/>
        <c:axId val="516514344"/>
      </c:scatterChart>
      <c:valAx>
        <c:axId val="516511064"/>
        <c:scaling>
          <c:orientation val="minMax"/>
          <c:max val="1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6514344"/>
        <c:crosses val="autoZero"/>
        <c:crossBetween val="midCat"/>
        <c:majorUnit val="30"/>
      </c:valAx>
      <c:valAx>
        <c:axId val="51651434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a:t>% af total optagelse af kvælstof</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65110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'13. sept'!$C$3</c:f>
              <c:strCache>
                <c:ptCount val="1"/>
                <c:pt idx="0">
                  <c:v>13. sept.</c:v>
                </c:pt>
              </c:strCache>
            </c:strRef>
          </c:tx>
          <c:spPr>
            <a:solidFill>
              <a:schemeClr val="accent1"/>
            </a:solidFill>
            <a:ln>
              <a:noFill/>
            </a:ln>
            <a:effectLst/>
          </c:spPr>
          <c:invertIfNegative val="0"/>
          <c:cat>
            <c:strRef>
              <c:f>'13. sept'!$B$4:$B$8</c:f>
              <c:strCache>
                <c:ptCount val="5"/>
                <c:pt idx="0">
                  <c:v>Alm. rajgræs
6 uger efter
st. 17</c:v>
                </c:pt>
                <c:pt idx="1">
                  <c:v>Alm. rajgræs
4 uger efter
st. 14</c:v>
                </c:pt>
                <c:pt idx="2">
                  <c:v>Alm. rajgræs + cikorie
4 uger efter
st. 14</c:v>
                </c:pt>
                <c:pt idx="3">
                  <c:v>Strandsvingel
2 uger efter</c:v>
                </c:pt>
                <c:pt idx="4">
                  <c:v>Strandsvingel
v. såning</c:v>
                </c:pt>
              </c:strCache>
            </c:strRef>
          </c:cat>
          <c:val>
            <c:numRef>
              <c:f>'13. sept'!$C$4:$C$8</c:f>
              <c:numCache>
                <c:formatCode>General</c:formatCode>
                <c:ptCount val="5"/>
                <c:pt idx="0">
                  <c:v>4.4000000000000004</c:v>
                </c:pt>
                <c:pt idx="1">
                  <c:v>54.4</c:v>
                </c:pt>
                <c:pt idx="2">
                  <c:v>58.8</c:v>
                </c:pt>
                <c:pt idx="3">
                  <c:v>61.3</c:v>
                </c:pt>
                <c:pt idx="4">
                  <c:v>56.9</c:v>
                </c:pt>
              </c:numCache>
            </c:numRef>
          </c:val>
          <c:extLst>
            <c:ext xmlns:c16="http://schemas.microsoft.com/office/drawing/2014/chart" uri="{C3380CC4-5D6E-409C-BE32-E72D297353CC}">
              <c16:uniqueId val="{00000000-9252-490A-814D-C9ABADC95C9B}"/>
            </c:ext>
          </c:extLst>
        </c:ser>
        <c:ser>
          <c:idx val="1"/>
          <c:order val="1"/>
          <c:tx>
            <c:strRef>
              <c:f>'13. sept'!$D$3</c:f>
              <c:strCache>
                <c:ptCount val="1"/>
                <c:pt idx="0">
                  <c:v>15. nov.</c:v>
                </c:pt>
              </c:strCache>
            </c:strRef>
          </c:tx>
          <c:spPr>
            <a:solidFill>
              <a:schemeClr val="accent2"/>
            </a:solidFill>
            <a:ln>
              <a:noFill/>
            </a:ln>
            <a:effectLst/>
          </c:spPr>
          <c:invertIfNegative val="0"/>
          <c:cat>
            <c:strRef>
              <c:f>'13. sept'!$B$4:$B$8</c:f>
              <c:strCache>
                <c:ptCount val="5"/>
                <c:pt idx="0">
                  <c:v>Alm. rajgræs
6 uger efter
st. 17</c:v>
                </c:pt>
                <c:pt idx="1">
                  <c:v>Alm. rajgræs
4 uger efter
st. 14</c:v>
                </c:pt>
                <c:pt idx="2">
                  <c:v>Alm. rajgræs + cikorie
4 uger efter
st. 14</c:v>
                </c:pt>
                <c:pt idx="3">
                  <c:v>Strandsvingel
2 uger efter</c:v>
                </c:pt>
                <c:pt idx="4">
                  <c:v>Strandsvingel
v. såning</c:v>
                </c:pt>
              </c:strCache>
            </c:strRef>
          </c:cat>
          <c:val>
            <c:numRef>
              <c:f>'13. sept'!$D$4:$D$8</c:f>
              <c:numCache>
                <c:formatCode>General</c:formatCode>
                <c:ptCount val="5"/>
                <c:pt idx="0">
                  <c:v>21.9</c:v>
                </c:pt>
                <c:pt idx="1">
                  <c:v>54.4</c:v>
                </c:pt>
                <c:pt idx="2">
                  <c:v>63.8</c:v>
                </c:pt>
                <c:pt idx="3">
                  <c:v>91.2</c:v>
                </c:pt>
                <c:pt idx="4">
                  <c:v>90</c:v>
                </c:pt>
              </c:numCache>
            </c:numRef>
          </c:val>
          <c:extLst>
            <c:ext xmlns:c16="http://schemas.microsoft.com/office/drawing/2014/chart" uri="{C3380CC4-5D6E-409C-BE32-E72D297353CC}">
              <c16:uniqueId val="{00000001-9252-490A-814D-C9ABADC95C9B}"/>
            </c:ext>
          </c:extLst>
        </c:ser>
        <c:dLbls>
          <c:showLegendKey val="0"/>
          <c:showVal val="0"/>
          <c:showCatName val="0"/>
          <c:showSerName val="0"/>
          <c:showPercent val="0"/>
          <c:showBubbleSize val="0"/>
        </c:dLbls>
        <c:gapWidth val="219"/>
        <c:overlap val="-27"/>
        <c:axId val="515043856"/>
        <c:axId val="515048776"/>
      </c:barChart>
      <c:catAx>
        <c:axId val="51504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48776"/>
        <c:crosses val="autoZero"/>
        <c:auto val="1"/>
        <c:lblAlgn val="ctr"/>
        <c:lblOffset val="100"/>
        <c:noMultiLvlLbl val="0"/>
      </c:catAx>
      <c:valAx>
        <c:axId val="515048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a:t>Pct. dækning</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43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fld id="{633C5BE8-E9B7-4178-B718-1F7127BA61D1}" type="VALUE">
                      <a:rPr lang="en-US" smtClean="0"/>
                      <a:pPr>
                        <a:defRPr b="1"/>
                      </a:pPr>
                      <a:t>[VÆRDI]</a:t>
                    </a:fld>
                    <a:r>
                      <a:rPr lang="en-US" dirty="0"/>
                      <a:t>,0</a:t>
                    </a:r>
                  </a:p>
                </c:rich>
              </c:tx>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FE-4ACC-BF14-F2FD546796AD}"/>
                </c:ext>
              </c:extLst>
            </c:dLbl>
            <c:dLbl>
              <c:idx val="1"/>
              <c:tx>
                <c:rich>
                  <a:bodyPr/>
                  <a:lstStyle/>
                  <a:p>
                    <a:r>
                      <a:rPr lang="en-US"/>
                      <a:t>-1,2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FE-4ACC-BF14-F2FD546796AD}"/>
                </c:ext>
              </c:extLst>
            </c:dLbl>
            <c:dLbl>
              <c:idx val="2"/>
              <c:tx>
                <c:rich>
                  <a:bodyPr/>
                  <a:lstStyle/>
                  <a:p>
                    <a:r>
                      <a:rPr lang="en-US"/>
                      <a:t>-0,7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FE-4ACC-BF14-F2FD546796AD}"/>
                </c:ext>
              </c:extLst>
            </c:dLbl>
            <c:dLbl>
              <c:idx val="3"/>
              <c:tx>
                <c:rich>
                  <a:bodyPr/>
                  <a:lstStyle/>
                  <a:p>
                    <a:r>
                      <a:rPr lang="en-US"/>
                      <a:t>-3,7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FE-4ACC-BF14-F2FD546796AD}"/>
                </c:ext>
              </c:extLst>
            </c:dLbl>
            <c:dLbl>
              <c:idx val="4"/>
              <c:tx>
                <c:rich>
                  <a:bodyPr/>
                  <a:lstStyle/>
                  <a:p>
                    <a:r>
                      <a:rPr lang="en-US"/>
                      <a:t>-3,2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FE-4ACC-BF14-F2FD546796AD}"/>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 sept'!$B$16:$B$20</c:f>
              <c:strCache>
                <c:ptCount val="5"/>
                <c:pt idx="0">
                  <c:v>Alm. rajgræs
6 uger efter
st. 17</c:v>
                </c:pt>
                <c:pt idx="1">
                  <c:v>Alm. rajgræs
4 uger efter
st. 14</c:v>
                </c:pt>
                <c:pt idx="2">
                  <c:v>Alm. rajgræs + cikorie
4 uger efter
st. 14</c:v>
                </c:pt>
                <c:pt idx="3">
                  <c:v>Strandsvingel
2 uger efter</c:v>
                </c:pt>
                <c:pt idx="4">
                  <c:v>Strandsvingel
v. såning</c:v>
                </c:pt>
              </c:strCache>
            </c:strRef>
          </c:cat>
          <c:val>
            <c:numRef>
              <c:f>'13. sept'!$C$16:$C$20</c:f>
              <c:numCache>
                <c:formatCode>General</c:formatCode>
                <c:ptCount val="5"/>
                <c:pt idx="0">
                  <c:v>164</c:v>
                </c:pt>
                <c:pt idx="1">
                  <c:v>162.80000000000001</c:v>
                </c:pt>
                <c:pt idx="2">
                  <c:v>163.30000000000001</c:v>
                </c:pt>
                <c:pt idx="3">
                  <c:v>160.30000000000001</c:v>
                </c:pt>
                <c:pt idx="4">
                  <c:v>160.80000000000001</c:v>
                </c:pt>
              </c:numCache>
            </c:numRef>
          </c:val>
          <c:extLst>
            <c:ext xmlns:c16="http://schemas.microsoft.com/office/drawing/2014/chart" uri="{C3380CC4-5D6E-409C-BE32-E72D297353CC}">
              <c16:uniqueId val="{00000000-00FE-4ACC-BF14-F2FD546796AD}"/>
            </c:ext>
          </c:extLst>
        </c:ser>
        <c:dLbls>
          <c:showLegendKey val="0"/>
          <c:showVal val="0"/>
          <c:showCatName val="0"/>
          <c:showSerName val="0"/>
          <c:showPercent val="0"/>
          <c:showBubbleSize val="0"/>
        </c:dLbls>
        <c:gapWidth val="219"/>
        <c:overlap val="-27"/>
        <c:axId val="515072720"/>
        <c:axId val="515068456"/>
      </c:barChart>
      <c:catAx>
        <c:axId val="51507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68456"/>
        <c:crosses val="autoZero"/>
        <c:auto val="1"/>
        <c:lblAlgn val="ctr"/>
        <c:lblOffset val="100"/>
        <c:noMultiLvlLbl val="0"/>
      </c:catAx>
      <c:valAx>
        <c:axId val="515068456"/>
        <c:scaling>
          <c:orientation val="minMax"/>
          <c:min val="1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a:t>a.e.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72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'13. sept'!$C$24</c:f>
              <c:strCache>
                <c:ptCount val="1"/>
                <c:pt idx="0">
                  <c:v>13. sept.</c:v>
                </c:pt>
              </c:strCache>
            </c:strRef>
          </c:tx>
          <c:spPr>
            <a:solidFill>
              <a:schemeClr val="accent1"/>
            </a:solidFill>
            <a:ln>
              <a:noFill/>
            </a:ln>
            <a:effectLst/>
          </c:spPr>
          <c:invertIfNegative val="0"/>
          <c:cat>
            <c:strRef>
              <c:f>'13. sept'!$B$25:$B$28</c:f>
              <c:strCache>
                <c:ptCount val="4"/>
                <c:pt idx="0">
                  <c:v>Alm. rajgræs
6 uger efter
st. 17</c:v>
                </c:pt>
                <c:pt idx="1">
                  <c:v>Alm. rajgræs
4 uger efter
st. 14</c:v>
                </c:pt>
                <c:pt idx="2">
                  <c:v>Alm. rajgræs + cikorie
4 uger efter
st. 14</c:v>
                </c:pt>
                <c:pt idx="3">
                  <c:v>Strandsvingel
v. såning</c:v>
                </c:pt>
              </c:strCache>
            </c:strRef>
          </c:cat>
          <c:val>
            <c:numRef>
              <c:f>'13. sept'!$C$25:$C$28</c:f>
              <c:numCache>
                <c:formatCode>General</c:formatCode>
                <c:ptCount val="4"/>
                <c:pt idx="0">
                  <c:v>3</c:v>
                </c:pt>
                <c:pt idx="1">
                  <c:v>9</c:v>
                </c:pt>
                <c:pt idx="2">
                  <c:v>20</c:v>
                </c:pt>
                <c:pt idx="3">
                  <c:v>4</c:v>
                </c:pt>
              </c:numCache>
            </c:numRef>
          </c:val>
          <c:extLst>
            <c:ext xmlns:c16="http://schemas.microsoft.com/office/drawing/2014/chart" uri="{C3380CC4-5D6E-409C-BE32-E72D297353CC}">
              <c16:uniqueId val="{00000000-42A7-4CA4-ABFB-7B98B0107F47}"/>
            </c:ext>
          </c:extLst>
        </c:ser>
        <c:ser>
          <c:idx val="1"/>
          <c:order val="1"/>
          <c:tx>
            <c:strRef>
              <c:f>'13. sept'!$D$24</c:f>
              <c:strCache>
                <c:ptCount val="1"/>
                <c:pt idx="0">
                  <c:v>15. nov.</c:v>
                </c:pt>
              </c:strCache>
            </c:strRef>
          </c:tx>
          <c:spPr>
            <a:solidFill>
              <a:schemeClr val="accent2"/>
            </a:solidFill>
            <a:ln>
              <a:noFill/>
            </a:ln>
            <a:effectLst/>
          </c:spPr>
          <c:invertIfNegative val="0"/>
          <c:cat>
            <c:strRef>
              <c:f>'13. sept'!$B$25:$B$28</c:f>
              <c:strCache>
                <c:ptCount val="4"/>
                <c:pt idx="0">
                  <c:v>Alm. rajgræs
6 uger efter
st. 17</c:v>
                </c:pt>
                <c:pt idx="1">
                  <c:v>Alm. rajgræs
4 uger efter
st. 14</c:v>
                </c:pt>
                <c:pt idx="2">
                  <c:v>Alm. rajgræs + cikorie
4 uger efter
st. 14</c:v>
                </c:pt>
                <c:pt idx="3">
                  <c:v>Strandsvingel
v. såning</c:v>
                </c:pt>
              </c:strCache>
            </c:strRef>
          </c:cat>
          <c:val>
            <c:numRef>
              <c:f>'13. sept'!$D$25:$D$28</c:f>
              <c:numCache>
                <c:formatCode>General</c:formatCode>
                <c:ptCount val="4"/>
                <c:pt idx="0">
                  <c:v>4</c:v>
                </c:pt>
                <c:pt idx="1">
                  <c:v>15</c:v>
                </c:pt>
                <c:pt idx="2">
                  <c:v>29</c:v>
                </c:pt>
                <c:pt idx="3">
                  <c:v>21</c:v>
                </c:pt>
              </c:numCache>
            </c:numRef>
          </c:val>
          <c:extLst>
            <c:ext xmlns:c16="http://schemas.microsoft.com/office/drawing/2014/chart" uri="{C3380CC4-5D6E-409C-BE32-E72D297353CC}">
              <c16:uniqueId val="{00000001-42A7-4CA4-ABFB-7B98B0107F47}"/>
            </c:ext>
          </c:extLst>
        </c:ser>
        <c:dLbls>
          <c:showLegendKey val="0"/>
          <c:showVal val="0"/>
          <c:showCatName val="0"/>
          <c:showSerName val="0"/>
          <c:showPercent val="0"/>
          <c:showBubbleSize val="0"/>
        </c:dLbls>
        <c:gapWidth val="219"/>
        <c:overlap val="-27"/>
        <c:axId val="515042216"/>
        <c:axId val="515044184"/>
      </c:barChart>
      <c:catAx>
        <c:axId val="51504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44184"/>
        <c:crosses val="autoZero"/>
        <c:auto val="1"/>
        <c:lblAlgn val="ctr"/>
        <c:lblOffset val="100"/>
        <c:noMultiLvlLbl val="0"/>
      </c:catAx>
      <c:valAx>
        <c:axId val="515044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a:t>% dækning</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504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 slæt'!$I$103</c:f>
              <c:strCache>
                <c:ptCount val="1"/>
                <c:pt idx="0">
                  <c:v>35</c:v>
                </c:pt>
              </c:strCache>
            </c:strRef>
          </c:tx>
          <c:spPr>
            <a:ln w="38100" cap="rnd">
              <a:solidFill>
                <a:schemeClr val="tx2">
                  <a:lumMod val="75000"/>
                  <a:lumOff val="25000"/>
                </a:schemeClr>
              </a:solidFill>
              <a:round/>
            </a:ln>
            <a:effectLst/>
          </c:spPr>
          <c:marker>
            <c:symbol val="x"/>
            <c:size val="10"/>
            <c:spPr>
              <a:noFill/>
              <a:ln w="9525">
                <a:solidFill>
                  <a:schemeClr val="accent1"/>
                </a:solidFill>
              </a:ln>
              <a:effectLst/>
            </c:spPr>
          </c:marker>
          <c:xVal>
            <c:strRef>
              <c:f>'1. slæt'!$J$102:$M$102</c:f>
              <c:strCache>
                <c:ptCount val="4"/>
                <c:pt idx="0">
                  <c:v>2 uger før</c:v>
                </c:pt>
                <c:pt idx="1">
                  <c:v>1 uge før</c:v>
                </c:pt>
                <c:pt idx="2">
                  <c:v>normal</c:v>
                </c:pt>
                <c:pt idx="3">
                  <c:v>1 uge efter</c:v>
                </c:pt>
              </c:strCache>
            </c:strRef>
          </c:xVal>
          <c:yVal>
            <c:numRef>
              <c:f>'1. slæt'!$J$103:$M$103</c:f>
              <c:numCache>
                <c:formatCode>0.0</c:formatCode>
                <c:ptCount val="4"/>
                <c:pt idx="0">
                  <c:v>87.437100000000001</c:v>
                </c:pt>
                <c:pt idx="1">
                  <c:v>86.286299999999997</c:v>
                </c:pt>
                <c:pt idx="2">
                  <c:v>83.840850000000003</c:v>
                </c:pt>
                <c:pt idx="3">
                  <c:v>79.86099999999999</c:v>
                </c:pt>
              </c:numCache>
            </c:numRef>
          </c:yVal>
          <c:smooth val="0"/>
          <c:extLst>
            <c:ext xmlns:c16="http://schemas.microsoft.com/office/drawing/2014/chart" uri="{C3380CC4-5D6E-409C-BE32-E72D297353CC}">
              <c16:uniqueId val="{00000000-C0B2-4035-9AA0-2C96A3067F29}"/>
            </c:ext>
          </c:extLst>
        </c:ser>
        <c:ser>
          <c:idx val="6"/>
          <c:order val="3"/>
          <c:tx>
            <c:strRef>
              <c:f>'1. slæt'!$I$109</c:f>
              <c:strCache>
                <c:ptCount val="1"/>
                <c:pt idx="0">
                  <c:v>45</c:v>
                </c:pt>
              </c:strCache>
            </c:strRef>
          </c:tx>
          <c:spPr>
            <a:ln w="38100" cap="rnd">
              <a:solidFill>
                <a:schemeClr val="accent1">
                  <a:lumMod val="60000"/>
                </a:schemeClr>
              </a:solidFill>
              <a:round/>
            </a:ln>
            <a:effectLst/>
          </c:spPr>
          <c:marker>
            <c:symbol val="diamond"/>
            <c:size val="13"/>
            <c:spPr>
              <a:solidFill>
                <a:schemeClr val="accent1">
                  <a:lumMod val="60000"/>
                </a:schemeClr>
              </a:solidFill>
              <a:ln w="9525">
                <a:solidFill>
                  <a:schemeClr val="tx1"/>
                </a:solidFill>
              </a:ln>
              <a:effectLst/>
            </c:spPr>
          </c:marker>
          <c:dPt>
            <c:idx val="3"/>
            <c:marker>
              <c:symbol val="diamond"/>
              <c:size val="13"/>
              <c:spPr>
                <a:solidFill>
                  <a:schemeClr val="accent1">
                    <a:lumMod val="60000"/>
                  </a:schemeClr>
                </a:solidFill>
                <a:ln w="9525">
                  <a:solidFill>
                    <a:schemeClr val="tx1"/>
                  </a:solidFill>
                </a:ln>
                <a:effectLst/>
              </c:spPr>
            </c:marker>
            <c:bubble3D val="0"/>
            <c:spPr>
              <a:ln w="38100" cap="rnd">
                <a:solidFill>
                  <a:schemeClr val="accent1">
                    <a:lumMod val="75000"/>
                  </a:schemeClr>
                </a:solidFill>
                <a:round/>
              </a:ln>
              <a:effectLst/>
            </c:spPr>
            <c:extLst>
              <c:ext xmlns:c16="http://schemas.microsoft.com/office/drawing/2014/chart" uri="{C3380CC4-5D6E-409C-BE32-E72D297353CC}">
                <c16:uniqueId val="{00000000-5DF1-423F-8761-139AFF4A0D3C}"/>
              </c:ext>
            </c:extLst>
          </c:dPt>
          <c:xVal>
            <c:strRef>
              <c:f>'1. slæt'!$J$102:$M$102</c:f>
              <c:strCache>
                <c:ptCount val="4"/>
                <c:pt idx="0">
                  <c:v>2 uger før</c:v>
                </c:pt>
                <c:pt idx="1">
                  <c:v>1 uge før</c:v>
                </c:pt>
                <c:pt idx="2">
                  <c:v>normal</c:v>
                </c:pt>
                <c:pt idx="3">
                  <c:v>1 uge efter</c:v>
                </c:pt>
              </c:strCache>
            </c:strRef>
          </c:xVal>
          <c:yVal>
            <c:numRef>
              <c:f>'1. slæt'!$J$109:$M$109</c:f>
              <c:numCache>
                <c:formatCode>0.0</c:formatCode>
                <c:ptCount val="4"/>
                <c:pt idx="0">
                  <c:v>84.128550000000004</c:v>
                </c:pt>
                <c:pt idx="1">
                  <c:v>83.553150000000002</c:v>
                </c:pt>
                <c:pt idx="2">
                  <c:v>78.902000000000001</c:v>
                </c:pt>
                <c:pt idx="3">
                  <c:v>74.3947</c:v>
                </c:pt>
              </c:numCache>
            </c:numRef>
          </c:yVal>
          <c:smooth val="0"/>
          <c:extLst>
            <c:ext xmlns:c16="http://schemas.microsoft.com/office/drawing/2014/chart" uri="{C3380CC4-5D6E-409C-BE32-E72D297353CC}">
              <c16:uniqueId val="{00000004-C0B2-4035-9AA0-2C96A3067F29}"/>
            </c:ext>
          </c:extLst>
        </c:ser>
        <c:ser>
          <c:idx val="9"/>
          <c:order val="6"/>
          <c:tx>
            <c:strRef>
              <c:f>'1. slæt'!$I$112</c:f>
              <c:strCache>
                <c:ptCount val="1"/>
                <c:pt idx="0">
                  <c:v>49</c:v>
                </c:pt>
              </c:strCache>
            </c:strRef>
          </c:tx>
          <c:spPr>
            <a:ln w="38100" cap="rnd">
              <a:solidFill>
                <a:schemeClr val="accent3">
                  <a:lumMod val="50000"/>
                </a:schemeClr>
              </a:solidFill>
              <a:round/>
            </a:ln>
            <a:effectLst/>
          </c:spPr>
          <c:marker>
            <c:symbol val="square"/>
            <c:size val="10"/>
            <c:spPr>
              <a:solidFill>
                <a:schemeClr val="accent4">
                  <a:lumMod val="60000"/>
                </a:schemeClr>
              </a:solidFill>
              <a:ln w="9525">
                <a:solidFill>
                  <a:schemeClr val="tx1"/>
                </a:solidFill>
              </a:ln>
              <a:effectLst/>
            </c:spPr>
          </c:marker>
          <c:xVal>
            <c:strRef>
              <c:f>'1. slæt'!$J$102:$M$102</c:f>
              <c:strCache>
                <c:ptCount val="4"/>
                <c:pt idx="0">
                  <c:v>2 uger før</c:v>
                </c:pt>
                <c:pt idx="1">
                  <c:v>1 uge før</c:v>
                </c:pt>
                <c:pt idx="2">
                  <c:v>normal</c:v>
                </c:pt>
                <c:pt idx="3">
                  <c:v>1 uge efter</c:v>
                </c:pt>
              </c:strCache>
            </c:strRef>
          </c:xVal>
          <c:yVal>
            <c:numRef>
              <c:f>'1. slæt'!$J$112:$M$112</c:f>
              <c:numCache>
                <c:formatCode>0.0</c:formatCode>
                <c:ptCount val="4"/>
                <c:pt idx="0">
                  <c:v>79.093800000000002</c:v>
                </c:pt>
                <c:pt idx="1">
                  <c:v>78.854050000000001</c:v>
                </c:pt>
                <c:pt idx="2">
                  <c:v>75.353700000000003</c:v>
                </c:pt>
                <c:pt idx="3">
                  <c:v>72.860299999999995</c:v>
                </c:pt>
              </c:numCache>
            </c:numRef>
          </c:yVal>
          <c:smooth val="0"/>
          <c:extLst>
            <c:ext xmlns:c16="http://schemas.microsoft.com/office/drawing/2014/chart" uri="{C3380CC4-5D6E-409C-BE32-E72D297353CC}">
              <c16:uniqueId val="{00000005-C0B2-4035-9AA0-2C96A3067F29}"/>
            </c:ext>
          </c:extLst>
        </c:ser>
        <c:dLbls>
          <c:showLegendKey val="0"/>
          <c:showVal val="0"/>
          <c:showCatName val="0"/>
          <c:showSerName val="0"/>
          <c:showPercent val="0"/>
          <c:showBubbleSize val="0"/>
        </c:dLbls>
        <c:axId val="723016048"/>
        <c:axId val="723010144"/>
        <c:extLst>
          <c:ext xmlns:c15="http://schemas.microsoft.com/office/drawing/2012/chart" uri="{02D57815-91ED-43cb-92C2-25804820EDAC}">
            <c15:filteredScatterSeries>
              <c15:ser>
                <c:idx val="3"/>
                <c:order val="1"/>
                <c:tx>
                  <c:strRef>
                    <c:extLst>
                      <c:ext uri="{02D57815-91ED-43cb-92C2-25804820EDAC}">
                        <c15:formulaRef>
                          <c15:sqref>'1. slæt'!$I$106</c15:sqref>
                        </c15:formulaRef>
                      </c:ext>
                    </c:extLst>
                    <c:strCache>
                      <c:ptCount val="1"/>
                      <c:pt idx="0">
                        <c:v>42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strRef>
                    <c:extLst>
                      <c:ex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c:ext uri="{02D57815-91ED-43cb-92C2-25804820EDAC}">
                        <c15:formulaRef>
                          <c15:sqref>'1. slæt'!$J$106:$M$106</c15:sqref>
                        </c15:formulaRef>
                      </c:ext>
                    </c:extLst>
                    <c:numCache>
                      <c:formatCode>0.0</c:formatCode>
                      <c:ptCount val="4"/>
                      <c:pt idx="0">
                        <c:v>85.183449999999993</c:v>
                      </c:pt>
                      <c:pt idx="1">
                        <c:v>83.169550000000001</c:v>
                      </c:pt>
                      <c:pt idx="2">
                        <c:v>80.580250000000007</c:v>
                      </c:pt>
                      <c:pt idx="3">
                        <c:v>75.113950000000003</c:v>
                      </c:pt>
                    </c:numCache>
                  </c:numRef>
                </c:yVal>
                <c:smooth val="0"/>
                <c:extLst>
                  <c:ext xmlns:c16="http://schemas.microsoft.com/office/drawing/2014/chart" uri="{C3380CC4-5D6E-409C-BE32-E72D297353CC}">
                    <c16:uniqueId val="{00000006-C0B2-4035-9AA0-2C96A3067F29}"/>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'1. slæt'!$I$107</c15:sqref>
                        </c15:formulaRef>
                      </c:ext>
                    </c:extLst>
                    <c:strCache>
                      <c:ptCount val="1"/>
                      <c:pt idx="0">
                        <c:v>43</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slæt'!$J$107:$M$107</c15:sqref>
                        </c15:formulaRef>
                      </c:ext>
                    </c:extLst>
                    <c:numCache>
                      <c:formatCode>0.0</c:formatCode>
                      <c:ptCount val="4"/>
                      <c:pt idx="0">
                        <c:v>86.669899999999998</c:v>
                      </c:pt>
                      <c:pt idx="1">
                        <c:v>84.608049999999992</c:v>
                      </c:pt>
                      <c:pt idx="2">
                        <c:v>81.491299999999995</c:v>
                      </c:pt>
                      <c:pt idx="3">
                        <c:v>75.018049999999988</c:v>
                      </c:pt>
                    </c:numCache>
                  </c:numRef>
                </c:yVal>
                <c:smooth val="0"/>
                <c:extLst xmlns:c15="http://schemas.microsoft.com/office/drawing/2012/chart">
                  <c:ext xmlns:c16="http://schemas.microsoft.com/office/drawing/2014/chart" uri="{C3380CC4-5D6E-409C-BE32-E72D297353CC}">
                    <c16:uniqueId val="{00000007-C0B2-4035-9AA0-2C96A3067F29}"/>
                  </c:ext>
                </c:extLst>
              </c15:ser>
            </c15:filteredScatterSeries>
            <c15:filteredScatterSeries>
              <c15:ser>
                <c:idx val="7"/>
                <c:order val="4"/>
                <c:tx>
                  <c:strRef>
                    <c:extLst xmlns:c15="http://schemas.microsoft.com/office/drawing/2012/chart">
                      <c:ext xmlns:c15="http://schemas.microsoft.com/office/drawing/2012/chart" uri="{02D57815-91ED-43cb-92C2-25804820EDAC}">
                        <c15:formulaRef>
                          <c15:sqref>'1. slæt'!$I$110</c15:sqref>
                        </c15:formulaRef>
                      </c:ext>
                    </c:extLst>
                    <c:strCache>
                      <c:ptCount val="1"/>
                      <c:pt idx="0">
                        <c:v>46</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slæt'!$J$110:$M$110</c15:sqref>
                        </c15:formulaRef>
                      </c:ext>
                    </c:extLst>
                    <c:numCache>
                      <c:formatCode>0.0</c:formatCode>
                      <c:ptCount val="4"/>
                      <c:pt idx="0">
                        <c:v>84.991649999999993</c:v>
                      </c:pt>
                      <c:pt idx="1">
                        <c:v>83.553150000000002</c:v>
                      </c:pt>
                      <c:pt idx="2">
                        <c:v>80.244599999999991</c:v>
                      </c:pt>
                      <c:pt idx="3">
                        <c:v>74.25085</c:v>
                      </c:pt>
                    </c:numCache>
                  </c:numRef>
                </c:yVal>
                <c:smooth val="0"/>
                <c:extLst xmlns:c15="http://schemas.microsoft.com/office/drawing/2012/chart">
                  <c:ext xmlns:c16="http://schemas.microsoft.com/office/drawing/2014/chart" uri="{C3380CC4-5D6E-409C-BE32-E72D297353CC}">
                    <c16:uniqueId val="{00000008-C0B2-4035-9AA0-2C96A3067F29}"/>
                  </c:ext>
                </c:extLst>
              </c15:ser>
            </c15:filteredScatterSeries>
            <c15:filteredScatterSeries>
              <c15:ser>
                <c:idx val="8"/>
                <c:order val="5"/>
                <c:tx>
                  <c:strRef>
                    <c:extLst xmlns:c15="http://schemas.microsoft.com/office/drawing/2012/chart">
                      <c:ext xmlns:c15="http://schemas.microsoft.com/office/drawing/2012/chart" uri="{02D57815-91ED-43cb-92C2-25804820EDAC}">
                        <c15:formulaRef>
                          <c15:sqref>'1. slæt'!$I$111</c15:sqref>
                        </c15:formulaRef>
                      </c:ext>
                    </c:extLst>
                    <c:strCache>
                      <c:ptCount val="1"/>
                      <c:pt idx="0">
                        <c:v>47</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slæt'!$J$111:$M$111</c15:sqref>
                        </c15:formulaRef>
                      </c:ext>
                    </c:extLst>
                    <c:numCache>
                      <c:formatCode>0.0</c:formatCode>
                      <c:ptCount val="4"/>
                      <c:pt idx="0">
                        <c:v>83.936750000000004</c:v>
                      </c:pt>
                      <c:pt idx="1">
                        <c:v>82.594149999999999</c:v>
                      </c:pt>
                      <c:pt idx="2">
                        <c:v>78.806100000000001</c:v>
                      </c:pt>
                      <c:pt idx="3">
                        <c:v>75.593450000000004</c:v>
                      </c:pt>
                    </c:numCache>
                  </c:numRef>
                </c:yVal>
                <c:smooth val="0"/>
                <c:extLst xmlns:c15="http://schemas.microsoft.com/office/drawing/2012/chart">
                  <c:ext xmlns:c16="http://schemas.microsoft.com/office/drawing/2014/chart" uri="{C3380CC4-5D6E-409C-BE32-E72D297353CC}">
                    <c16:uniqueId val="{00000009-C0B2-4035-9AA0-2C96A3067F29}"/>
                  </c:ext>
                </c:extLst>
              </c15:ser>
            </c15:filteredScatterSeries>
            <c15:filteredScatterSeries>
              <c15:ser>
                <c:idx val="10"/>
                <c:order val="7"/>
                <c:tx>
                  <c:strRef>
                    <c:extLst xmlns:c15="http://schemas.microsoft.com/office/drawing/2012/chart">
                      <c:ext xmlns:c15="http://schemas.microsoft.com/office/drawing/2012/chart" uri="{02D57815-91ED-43cb-92C2-25804820EDAC}">
                        <c15:formulaRef>
                          <c15:sqref>'1. slæt'!$I$113</c15:sqref>
                        </c15:formulaRef>
                      </c:ext>
                    </c:extLst>
                    <c:strCache>
                      <c:ptCount val="1"/>
                      <c:pt idx="0">
                        <c:v>50</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strRef>
                    <c:extLst xmlns:c15="http://schemas.microsoft.com/office/drawing/2012/chart">
                      <c:ext xmlns:c15="http://schemas.microsoft.com/office/drawing/2012/chart" uri="{02D57815-91ED-43cb-92C2-25804820EDAC}">
                        <c15:formulaRef>
                          <c15:sqref>'1. slæt'!$J$102:$M$102</c15:sqref>
                        </c15:formulaRef>
                      </c:ext>
                    </c:extLst>
                    <c:strCache>
                      <c:ptCount val="4"/>
                      <c:pt idx="0">
                        <c:v>2 uger før</c:v>
                      </c:pt>
                      <c:pt idx="1">
                        <c:v>1 uge før</c:v>
                      </c:pt>
                      <c:pt idx="2">
                        <c:v>normal</c:v>
                      </c:pt>
                      <c:pt idx="3">
                        <c:v>1 uge efter</c:v>
                      </c:pt>
                    </c:strCache>
                  </c:strRef>
                </c:xVal>
                <c:yVal>
                  <c:numRef>
                    <c:extLst xmlns:c15="http://schemas.microsoft.com/office/drawing/2012/chart">
                      <c:ext xmlns:c15="http://schemas.microsoft.com/office/drawing/2012/chart" uri="{02D57815-91ED-43cb-92C2-25804820EDAC}">
                        <c15:formulaRef>
                          <c15:sqref>'1. slæt'!$J$113:$M$113</c15:sqref>
                        </c15:formulaRef>
                      </c:ext>
                    </c:extLst>
                    <c:numCache>
                      <c:formatCode>0.0</c:formatCode>
                      <c:ptCount val="4"/>
                      <c:pt idx="0">
                        <c:v>81.155650000000009</c:v>
                      </c:pt>
                      <c:pt idx="1">
                        <c:v>80.100750000000005</c:v>
                      </c:pt>
                      <c:pt idx="2">
                        <c:v>76.360649999999993</c:v>
                      </c:pt>
                      <c:pt idx="3">
                        <c:v>72.572599999999994</c:v>
                      </c:pt>
                    </c:numCache>
                  </c:numRef>
                </c:yVal>
                <c:smooth val="0"/>
                <c:extLst xmlns:c15="http://schemas.microsoft.com/office/drawing/2012/chart">
                  <c:ext xmlns:c16="http://schemas.microsoft.com/office/drawing/2014/chart" uri="{C3380CC4-5D6E-409C-BE32-E72D297353CC}">
                    <c16:uniqueId val="{0000000A-C0B2-4035-9AA0-2C96A3067F29}"/>
                  </c:ext>
                </c:extLst>
              </c15:ser>
            </c15:filteredScatterSeries>
          </c:ext>
        </c:extLst>
      </c:scatterChart>
      <c:valAx>
        <c:axId val="723016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723010144"/>
        <c:crosses val="autoZero"/>
        <c:crossBetween val="midCat"/>
        <c:majorUnit val="1"/>
      </c:valAx>
      <c:valAx>
        <c:axId val="723010144"/>
        <c:scaling>
          <c:orientation val="minMax"/>
          <c:max val="88"/>
          <c:min val="7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a-DK" dirty="0"/>
                  <a:t>Fordøjelig</a:t>
                </a:r>
                <a:r>
                  <a:rPr lang="da-DK" baseline="0" dirty="0"/>
                  <a:t> organisk stof, %</a:t>
                </a:r>
                <a:endParaRPr lang="da-DK"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723016048"/>
        <c:crosses val="autoZero"/>
        <c:crossBetween val="midCat"/>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2000">
          <a:latin typeface="Arial" panose="020B0604020202020204" pitchFamily="34" charset="0"/>
          <a:cs typeface="Arial" panose="020B0604020202020204" pitchFamily="34" charset="0"/>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75175109590388E-2"/>
          <c:y val="2.2022025059590604E-2"/>
          <c:w val="0.9079248248904096"/>
          <c:h val="0.82031501466437107"/>
        </c:manualLayout>
      </c:layout>
      <c:barChart>
        <c:barDir val="col"/>
        <c:grouping val="stacked"/>
        <c:varyColors val="0"/>
        <c:ser>
          <c:idx val="1"/>
          <c:order val="0"/>
          <c:tx>
            <c:strRef>
              <c:f>'Ark1'!$B$6</c:f>
              <c:strCache>
                <c:ptCount val="1"/>
                <c:pt idx="0">
                  <c:v>a.e. pr. ha</c:v>
                </c:pt>
              </c:strCache>
            </c:strRef>
          </c:tx>
          <c:spPr>
            <a:solidFill>
              <a:schemeClr val="accent1"/>
            </a:solidFill>
            <a:ln w="25400">
              <a:noFill/>
            </a:ln>
            <a:effectLst/>
          </c:spPr>
          <c:invertIfNegative val="0"/>
          <c:cat>
            <c:strRef>
              <c:f>'Ark1'!$A$7:$A$10</c:f>
              <c:strCache>
                <c:ptCount val="4"/>
                <c:pt idx="0">
                  <c:v>30 N 
NS 21-24</c:v>
                </c:pt>
                <c:pt idx="1">
                  <c:v>7,5 P
NP 18-20-0</c:v>
                </c:pt>
                <c:pt idx="2">
                  <c:v>15 P
NP 18-20-0</c:v>
                </c:pt>
                <c:pt idx="3">
                  <c:v>30 P
NP 18-20-0</c:v>
                </c:pt>
              </c:strCache>
            </c:strRef>
          </c:cat>
          <c:val>
            <c:numRef>
              <c:f>'Ark1'!$B$7:$B$10</c:f>
              <c:numCache>
                <c:formatCode>General</c:formatCode>
                <c:ptCount val="4"/>
                <c:pt idx="0">
                  <c:v>3.6</c:v>
                </c:pt>
                <c:pt idx="1">
                  <c:v>7.5</c:v>
                </c:pt>
                <c:pt idx="2">
                  <c:v>9.1999999999999993</c:v>
                </c:pt>
                <c:pt idx="3">
                  <c:v>11.8</c:v>
                </c:pt>
              </c:numCache>
            </c:numRef>
          </c:val>
          <c:extLst>
            <c:ext xmlns:c16="http://schemas.microsoft.com/office/drawing/2014/chart" uri="{C3380CC4-5D6E-409C-BE32-E72D297353CC}">
              <c16:uniqueId val="{00000000-CF50-4536-9CF2-174FD1E2B76A}"/>
            </c:ext>
          </c:extLst>
        </c:ser>
        <c:dLbls>
          <c:showLegendKey val="0"/>
          <c:showVal val="0"/>
          <c:showCatName val="0"/>
          <c:showSerName val="0"/>
          <c:showPercent val="0"/>
          <c:showBubbleSize val="0"/>
        </c:dLbls>
        <c:gapWidth val="150"/>
        <c:overlap val="100"/>
        <c:axId val="516012184"/>
        <c:axId val="516006608"/>
      </c:barChart>
      <c:catAx>
        <c:axId val="516012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6006608"/>
        <c:crosses val="autoZero"/>
        <c:auto val="1"/>
        <c:lblAlgn val="ctr"/>
        <c:lblOffset val="100"/>
        <c:noMultiLvlLbl val="0"/>
      </c:catAx>
      <c:valAx>
        <c:axId val="516006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Merudb</a:t>
                </a:r>
                <a:r>
                  <a:rPr lang="da-DK" dirty="0"/>
                  <a:t>., </a:t>
                </a: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16012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10664891592279"/>
          <c:y val="0"/>
          <c:w val="0.57536313219944601"/>
          <c:h val="0.74984701684610355"/>
        </c:manualLayout>
      </c:layout>
      <c:barChart>
        <c:barDir val="bar"/>
        <c:grouping val="clustered"/>
        <c:varyColors val="0"/>
        <c:ser>
          <c:idx val="0"/>
          <c:order val="0"/>
          <c:spPr>
            <a:solidFill>
              <a:schemeClr val="accent1"/>
            </a:solidFill>
            <a:ln>
              <a:noFill/>
            </a:ln>
            <a:effectLst/>
          </c:spPr>
          <c:invertIfNegative val="0"/>
          <c:cat>
            <c:strRef>
              <c:f>'Ark1'!$A$17:$A$23</c:f>
              <c:strCache>
                <c:ptCount val="7"/>
                <c:pt idx="0">
                  <c:v>Flex Basis NP 5-8 m. S, B, Zn, Cu</c:v>
                </c:pt>
                <c:pt idx="1">
                  <c:v>Flex Basis 16-6 m. S, B, Zn, Mn</c:v>
                </c:pt>
                <c:pt idx="2">
                  <c:v>NP 26-6 m. S, B, Zn</c:v>
                </c:pt>
                <c:pt idx="3">
                  <c:v>Bio NP 5-8</c:v>
                </c:pt>
                <c:pt idx="4">
                  <c:v>Dangødning 17-7 m. S </c:v>
                </c:pt>
                <c:pt idx="5">
                  <c:v>NP 18-20-0</c:v>
                </c:pt>
                <c:pt idx="6">
                  <c:v>NP 18-20-0 m. NutraxP+</c:v>
                </c:pt>
              </c:strCache>
            </c:strRef>
          </c:cat>
          <c:val>
            <c:numRef>
              <c:f>'Ark1'!$B$17:$B$23</c:f>
              <c:numCache>
                <c:formatCode>General</c:formatCode>
                <c:ptCount val="7"/>
                <c:pt idx="0">
                  <c:v>0.1</c:v>
                </c:pt>
                <c:pt idx="1">
                  <c:v>0.5</c:v>
                </c:pt>
                <c:pt idx="2">
                  <c:v>0.8</c:v>
                </c:pt>
                <c:pt idx="3">
                  <c:v>1.9</c:v>
                </c:pt>
                <c:pt idx="4">
                  <c:v>3.6</c:v>
                </c:pt>
                <c:pt idx="5">
                  <c:v>3.9</c:v>
                </c:pt>
                <c:pt idx="6">
                  <c:v>4.5</c:v>
                </c:pt>
              </c:numCache>
            </c:numRef>
          </c:val>
          <c:extLst>
            <c:ext xmlns:c16="http://schemas.microsoft.com/office/drawing/2014/chart" uri="{C3380CC4-5D6E-409C-BE32-E72D297353CC}">
              <c16:uniqueId val="{00000000-A1E9-4C47-A83E-6C3DBFE3F66A}"/>
            </c:ext>
          </c:extLst>
        </c:ser>
        <c:dLbls>
          <c:showLegendKey val="0"/>
          <c:showVal val="0"/>
          <c:showCatName val="0"/>
          <c:showSerName val="0"/>
          <c:showPercent val="0"/>
          <c:showBubbleSize val="0"/>
        </c:dLbls>
        <c:gapWidth val="182"/>
        <c:axId val="523767888"/>
        <c:axId val="523771168"/>
      </c:barChart>
      <c:catAx>
        <c:axId val="523767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23771168"/>
        <c:crosses val="autoZero"/>
        <c:auto val="1"/>
        <c:lblAlgn val="ctr"/>
        <c:lblOffset val="100"/>
        <c:noMultiLvlLbl val="0"/>
      </c:catAx>
      <c:valAx>
        <c:axId val="523771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Merudb</a:t>
                </a:r>
                <a:r>
                  <a:rPr lang="da-DK" dirty="0"/>
                  <a:t>., </a:t>
                </a:r>
                <a:r>
                  <a:rPr lang="da-DK" dirty="0" err="1"/>
                  <a:t>a.e</a:t>
                </a:r>
                <a:r>
                  <a:rPr lang="da-DK" dirty="0"/>
                  <a:t>. pr. ha</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52376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7257116108013"/>
          <c:y val="0.1461324396597318"/>
          <c:w val="0.85447368548497005"/>
          <c:h val="0.73596753127922043"/>
        </c:manualLayout>
      </c:layout>
      <c:scatterChart>
        <c:scatterStyle val="lineMarker"/>
        <c:varyColors val="0"/>
        <c:ser>
          <c:idx val="0"/>
          <c:order val="0"/>
          <c:tx>
            <c:strRef>
              <c:f>'Ark1'!$D$37</c:f>
              <c:strCache>
                <c:ptCount val="1"/>
                <c:pt idx="0">
                  <c:v>Merudbytte</c:v>
                </c:pt>
              </c:strCache>
            </c:strRef>
          </c:tx>
          <c:spPr>
            <a:ln w="28575">
              <a:noFill/>
            </a:ln>
          </c:spPr>
          <c:marker>
            <c:spPr>
              <a:solidFill>
                <a:schemeClr val="accent1"/>
              </a:solidFill>
            </c:spPr>
          </c:marker>
          <c:dPt>
            <c:idx val="36"/>
            <c:bubble3D val="0"/>
            <c:extLst>
              <c:ext xmlns:c16="http://schemas.microsoft.com/office/drawing/2014/chart" uri="{C3380CC4-5D6E-409C-BE32-E72D297353CC}">
                <c16:uniqueId val="{00000000-2778-474A-B452-83A4909B3CEB}"/>
              </c:ext>
            </c:extLst>
          </c:dPt>
          <c:dPt>
            <c:idx val="37"/>
            <c:bubble3D val="0"/>
            <c:extLst>
              <c:ext xmlns:c16="http://schemas.microsoft.com/office/drawing/2014/chart" uri="{C3380CC4-5D6E-409C-BE32-E72D297353CC}">
                <c16:uniqueId val="{00000001-2778-474A-B452-83A4909B3CEB}"/>
              </c:ext>
            </c:extLst>
          </c:dPt>
          <c:dPt>
            <c:idx val="38"/>
            <c:bubble3D val="0"/>
            <c:extLst>
              <c:ext xmlns:c16="http://schemas.microsoft.com/office/drawing/2014/chart" uri="{C3380CC4-5D6E-409C-BE32-E72D297353CC}">
                <c16:uniqueId val="{00000002-2778-474A-B452-83A4909B3CEB}"/>
              </c:ext>
            </c:extLst>
          </c:dPt>
          <c:dPt>
            <c:idx val="39"/>
            <c:bubble3D val="0"/>
            <c:extLst>
              <c:ext xmlns:c16="http://schemas.microsoft.com/office/drawing/2014/chart" uri="{C3380CC4-5D6E-409C-BE32-E72D297353CC}">
                <c16:uniqueId val="{00000003-2778-474A-B452-83A4909B3CEB}"/>
              </c:ext>
            </c:extLst>
          </c:dPt>
          <c:dPt>
            <c:idx val="42"/>
            <c:bubble3D val="0"/>
            <c:extLst>
              <c:ext xmlns:c16="http://schemas.microsoft.com/office/drawing/2014/chart" uri="{C3380CC4-5D6E-409C-BE32-E72D297353CC}">
                <c16:uniqueId val="{00000004-2778-474A-B452-83A4909B3CEB}"/>
              </c:ext>
            </c:extLst>
          </c:dPt>
          <c:dPt>
            <c:idx val="45"/>
            <c:bubble3D val="0"/>
            <c:extLst>
              <c:ext xmlns:c16="http://schemas.microsoft.com/office/drawing/2014/chart" uri="{C3380CC4-5D6E-409C-BE32-E72D297353CC}">
                <c16:uniqueId val="{00000005-2778-474A-B452-83A4909B3CEB}"/>
              </c:ext>
            </c:extLst>
          </c:dPt>
          <c:dPt>
            <c:idx val="46"/>
            <c:bubble3D val="0"/>
            <c:extLst>
              <c:ext xmlns:c16="http://schemas.microsoft.com/office/drawing/2014/chart" uri="{C3380CC4-5D6E-409C-BE32-E72D297353CC}">
                <c16:uniqueId val="{00000006-2778-474A-B452-83A4909B3CEB}"/>
              </c:ext>
            </c:extLst>
          </c:dPt>
          <c:dPt>
            <c:idx val="47"/>
            <c:bubble3D val="0"/>
            <c:extLst>
              <c:ext xmlns:c16="http://schemas.microsoft.com/office/drawing/2014/chart" uri="{C3380CC4-5D6E-409C-BE32-E72D297353CC}">
                <c16:uniqueId val="{00000007-2778-474A-B452-83A4909B3CEB}"/>
              </c:ext>
            </c:extLst>
          </c:dPt>
          <c:dPt>
            <c:idx val="48"/>
            <c:bubble3D val="0"/>
            <c:extLst>
              <c:ext xmlns:c16="http://schemas.microsoft.com/office/drawing/2014/chart" uri="{C3380CC4-5D6E-409C-BE32-E72D297353CC}">
                <c16:uniqueId val="{00000008-2778-474A-B452-83A4909B3CEB}"/>
              </c:ext>
            </c:extLst>
          </c:dPt>
          <c:dPt>
            <c:idx val="50"/>
            <c:marker>
              <c:spPr>
                <a:solidFill>
                  <a:srgbClr val="FF0000"/>
                </a:solidFill>
                <a:ln>
                  <a:solidFill>
                    <a:srgbClr val="FF0000"/>
                  </a:solidFill>
                </a:ln>
              </c:spPr>
            </c:marker>
            <c:bubble3D val="0"/>
            <c:extLst>
              <c:ext xmlns:c16="http://schemas.microsoft.com/office/drawing/2014/chart" uri="{C3380CC4-5D6E-409C-BE32-E72D297353CC}">
                <c16:uniqueId val="{00000009-2778-474A-B452-83A4909B3CEB}"/>
              </c:ext>
            </c:extLst>
          </c:dPt>
          <c:dPt>
            <c:idx val="54"/>
            <c:marker>
              <c:spPr>
                <a:solidFill>
                  <a:srgbClr val="FF0000"/>
                </a:solidFill>
                <a:ln>
                  <a:solidFill>
                    <a:srgbClr val="FF0000"/>
                  </a:solidFill>
                </a:ln>
              </c:spPr>
            </c:marker>
            <c:bubble3D val="0"/>
            <c:extLst>
              <c:ext xmlns:c16="http://schemas.microsoft.com/office/drawing/2014/chart" uri="{C3380CC4-5D6E-409C-BE32-E72D297353CC}">
                <c16:uniqueId val="{0000000A-2778-474A-B452-83A4909B3CEB}"/>
              </c:ext>
            </c:extLst>
          </c:dPt>
          <c:dPt>
            <c:idx val="56"/>
            <c:marker>
              <c:spPr>
                <a:solidFill>
                  <a:srgbClr val="FF0000"/>
                </a:solidFill>
                <a:ln>
                  <a:solidFill>
                    <a:srgbClr val="FF0000"/>
                  </a:solidFill>
                </a:ln>
              </c:spPr>
            </c:marker>
            <c:bubble3D val="0"/>
            <c:extLst>
              <c:ext xmlns:c16="http://schemas.microsoft.com/office/drawing/2014/chart" uri="{C3380CC4-5D6E-409C-BE32-E72D297353CC}">
                <c16:uniqueId val="{0000000B-2778-474A-B452-83A4909B3CEB}"/>
              </c:ext>
            </c:extLst>
          </c:dPt>
          <c:dPt>
            <c:idx val="57"/>
            <c:marker>
              <c:spPr>
                <a:solidFill>
                  <a:srgbClr val="FF0000"/>
                </a:solidFill>
                <a:ln>
                  <a:solidFill>
                    <a:srgbClr val="FF0000"/>
                  </a:solidFill>
                </a:ln>
              </c:spPr>
            </c:marker>
            <c:bubble3D val="0"/>
            <c:extLst>
              <c:ext xmlns:c16="http://schemas.microsoft.com/office/drawing/2014/chart" uri="{C3380CC4-5D6E-409C-BE32-E72D297353CC}">
                <c16:uniqueId val="{0000000C-2778-474A-B452-83A4909B3CEB}"/>
              </c:ext>
            </c:extLst>
          </c:dPt>
          <c:dPt>
            <c:idx val="58"/>
            <c:bubble3D val="0"/>
            <c:extLst>
              <c:ext xmlns:c16="http://schemas.microsoft.com/office/drawing/2014/chart" uri="{C3380CC4-5D6E-409C-BE32-E72D297353CC}">
                <c16:uniqueId val="{0000000D-2778-474A-B452-83A4909B3CEB}"/>
              </c:ext>
            </c:extLst>
          </c:dPt>
          <c:dPt>
            <c:idx val="59"/>
            <c:bubble3D val="0"/>
            <c:extLst>
              <c:ext xmlns:c16="http://schemas.microsoft.com/office/drawing/2014/chart" uri="{C3380CC4-5D6E-409C-BE32-E72D297353CC}">
                <c16:uniqueId val="{0000000E-2778-474A-B452-83A4909B3CEB}"/>
              </c:ext>
            </c:extLst>
          </c:dPt>
          <c:dPt>
            <c:idx val="60"/>
            <c:bubble3D val="0"/>
            <c:extLst>
              <c:ext xmlns:c16="http://schemas.microsoft.com/office/drawing/2014/chart" uri="{C3380CC4-5D6E-409C-BE32-E72D297353CC}">
                <c16:uniqueId val="{0000000F-2778-474A-B452-83A4909B3CEB}"/>
              </c:ext>
            </c:extLst>
          </c:dPt>
          <c:dPt>
            <c:idx val="61"/>
            <c:bubble3D val="0"/>
            <c:extLst>
              <c:ext xmlns:c16="http://schemas.microsoft.com/office/drawing/2014/chart" uri="{C3380CC4-5D6E-409C-BE32-E72D297353CC}">
                <c16:uniqueId val="{00000010-2778-474A-B452-83A4909B3CEB}"/>
              </c:ext>
            </c:extLst>
          </c:dPt>
          <c:dPt>
            <c:idx val="62"/>
            <c:bubble3D val="0"/>
            <c:extLst>
              <c:ext xmlns:c16="http://schemas.microsoft.com/office/drawing/2014/chart" uri="{C3380CC4-5D6E-409C-BE32-E72D297353CC}">
                <c16:uniqueId val="{00000011-2778-474A-B452-83A4909B3CEB}"/>
              </c:ext>
            </c:extLst>
          </c:dPt>
          <c:dPt>
            <c:idx val="67"/>
            <c:bubble3D val="0"/>
            <c:extLst>
              <c:ext xmlns:c16="http://schemas.microsoft.com/office/drawing/2014/chart" uri="{C3380CC4-5D6E-409C-BE32-E72D297353CC}">
                <c16:uniqueId val="{00000012-2778-474A-B452-83A4909B3CEB}"/>
              </c:ext>
            </c:extLst>
          </c:dPt>
          <c:dPt>
            <c:idx val="71"/>
            <c:bubble3D val="0"/>
            <c:extLst>
              <c:ext xmlns:c16="http://schemas.microsoft.com/office/drawing/2014/chart" uri="{C3380CC4-5D6E-409C-BE32-E72D297353CC}">
                <c16:uniqueId val="{00000013-2778-474A-B452-83A4909B3CEB}"/>
              </c:ext>
            </c:extLst>
          </c:dPt>
          <c:dPt>
            <c:idx val="72"/>
            <c:marker>
              <c:spPr>
                <a:solidFill>
                  <a:schemeClr val="accent1"/>
                </a:solidFill>
                <a:ln>
                  <a:solidFill>
                    <a:schemeClr val="accent1"/>
                  </a:solidFill>
                </a:ln>
              </c:spPr>
            </c:marker>
            <c:bubble3D val="0"/>
            <c:extLst>
              <c:ext xmlns:c16="http://schemas.microsoft.com/office/drawing/2014/chart" uri="{C3380CC4-5D6E-409C-BE32-E72D297353CC}">
                <c16:uniqueId val="{00000014-2778-474A-B452-83A4909B3CEB}"/>
              </c:ext>
            </c:extLst>
          </c:dPt>
          <c:dPt>
            <c:idx val="73"/>
            <c:marker>
              <c:spPr>
                <a:solidFill>
                  <a:schemeClr val="accent1"/>
                </a:solidFill>
                <a:ln>
                  <a:solidFill>
                    <a:schemeClr val="accent1"/>
                  </a:solidFill>
                </a:ln>
              </c:spPr>
            </c:marker>
            <c:bubble3D val="0"/>
            <c:extLst>
              <c:ext xmlns:c16="http://schemas.microsoft.com/office/drawing/2014/chart" uri="{C3380CC4-5D6E-409C-BE32-E72D297353CC}">
                <c16:uniqueId val="{00000015-2778-474A-B452-83A4909B3CEB}"/>
              </c:ext>
            </c:extLst>
          </c:dPt>
          <c:dPt>
            <c:idx val="74"/>
            <c:marker>
              <c:spPr>
                <a:solidFill>
                  <a:schemeClr val="accent1"/>
                </a:solidFill>
                <a:ln>
                  <a:solidFill>
                    <a:schemeClr val="accent1"/>
                  </a:solidFill>
                </a:ln>
              </c:spPr>
            </c:marker>
            <c:bubble3D val="0"/>
            <c:extLst>
              <c:ext xmlns:c16="http://schemas.microsoft.com/office/drawing/2014/chart" uri="{C3380CC4-5D6E-409C-BE32-E72D297353CC}">
                <c16:uniqueId val="{00000016-2778-474A-B452-83A4909B3CEB}"/>
              </c:ext>
            </c:extLst>
          </c:dPt>
          <c:dPt>
            <c:idx val="75"/>
            <c:marker>
              <c:spPr>
                <a:solidFill>
                  <a:schemeClr val="accent1"/>
                </a:solidFill>
                <a:ln>
                  <a:solidFill>
                    <a:schemeClr val="accent1"/>
                  </a:solidFill>
                </a:ln>
              </c:spPr>
            </c:marker>
            <c:bubble3D val="0"/>
            <c:extLst>
              <c:ext xmlns:c16="http://schemas.microsoft.com/office/drawing/2014/chart" uri="{C3380CC4-5D6E-409C-BE32-E72D297353CC}">
                <c16:uniqueId val="{00000017-2778-474A-B452-83A4909B3CEB}"/>
              </c:ext>
            </c:extLst>
          </c:dPt>
          <c:dPt>
            <c:idx val="76"/>
            <c:marker>
              <c:spPr>
                <a:solidFill>
                  <a:schemeClr val="accent1"/>
                </a:solidFill>
                <a:ln>
                  <a:solidFill>
                    <a:schemeClr val="accent1"/>
                  </a:solidFill>
                </a:ln>
              </c:spPr>
            </c:marker>
            <c:bubble3D val="0"/>
            <c:extLst>
              <c:ext xmlns:c16="http://schemas.microsoft.com/office/drawing/2014/chart" uri="{C3380CC4-5D6E-409C-BE32-E72D297353CC}">
                <c16:uniqueId val="{00000018-2778-474A-B452-83A4909B3CEB}"/>
              </c:ext>
            </c:extLst>
          </c:dPt>
          <c:dPt>
            <c:idx val="85"/>
            <c:marker>
              <c:spPr>
                <a:solidFill>
                  <a:srgbClr val="FF0000"/>
                </a:solidFill>
                <a:ln>
                  <a:solidFill>
                    <a:srgbClr val="FF0000"/>
                  </a:solidFill>
                </a:ln>
              </c:spPr>
            </c:marker>
            <c:bubble3D val="0"/>
            <c:extLst>
              <c:ext xmlns:c16="http://schemas.microsoft.com/office/drawing/2014/chart" uri="{C3380CC4-5D6E-409C-BE32-E72D297353CC}">
                <c16:uniqueId val="{00000019-2778-474A-B452-83A4909B3CEB}"/>
              </c:ext>
            </c:extLst>
          </c:dPt>
          <c:dPt>
            <c:idx val="86"/>
            <c:marker>
              <c:spPr>
                <a:solidFill>
                  <a:srgbClr val="FF0000"/>
                </a:solidFill>
                <a:ln>
                  <a:solidFill>
                    <a:srgbClr val="FF0000"/>
                  </a:solidFill>
                </a:ln>
              </c:spPr>
            </c:marker>
            <c:bubble3D val="0"/>
            <c:extLst>
              <c:ext xmlns:c16="http://schemas.microsoft.com/office/drawing/2014/chart" uri="{C3380CC4-5D6E-409C-BE32-E72D297353CC}">
                <c16:uniqueId val="{0000001A-2778-474A-B452-83A4909B3CEB}"/>
              </c:ext>
            </c:extLst>
          </c:dPt>
          <c:dPt>
            <c:idx val="87"/>
            <c:marker>
              <c:spPr>
                <a:solidFill>
                  <a:srgbClr val="FF0000"/>
                </a:solidFill>
                <a:ln>
                  <a:solidFill>
                    <a:srgbClr val="FF0000"/>
                  </a:solidFill>
                </a:ln>
              </c:spPr>
            </c:marker>
            <c:bubble3D val="0"/>
            <c:extLst>
              <c:ext xmlns:c16="http://schemas.microsoft.com/office/drawing/2014/chart" uri="{C3380CC4-5D6E-409C-BE32-E72D297353CC}">
                <c16:uniqueId val="{0000001B-2778-474A-B452-83A4909B3CEB}"/>
              </c:ext>
            </c:extLst>
          </c:dPt>
          <c:dPt>
            <c:idx val="88"/>
            <c:marker>
              <c:spPr>
                <a:solidFill>
                  <a:srgbClr val="FF0000"/>
                </a:solidFill>
                <a:ln>
                  <a:solidFill>
                    <a:srgbClr val="FF0000"/>
                  </a:solidFill>
                </a:ln>
              </c:spPr>
            </c:marker>
            <c:bubble3D val="0"/>
            <c:extLst>
              <c:ext xmlns:c16="http://schemas.microsoft.com/office/drawing/2014/chart" uri="{C3380CC4-5D6E-409C-BE32-E72D297353CC}">
                <c16:uniqueId val="{0000001C-2778-474A-B452-83A4909B3CEB}"/>
              </c:ext>
            </c:extLst>
          </c:dPt>
          <c:dPt>
            <c:idx val="89"/>
            <c:marker>
              <c:spPr>
                <a:solidFill>
                  <a:schemeClr val="accent1"/>
                </a:solidFill>
                <a:ln>
                  <a:solidFill>
                    <a:schemeClr val="accent1"/>
                  </a:solidFill>
                </a:ln>
              </c:spPr>
            </c:marker>
            <c:bubble3D val="0"/>
            <c:extLst>
              <c:ext xmlns:c16="http://schemas.microsoft.com/office/drawing/2014/chart" uri="{C3380CC4-5D6E-409C-BE32-E72D297353CC}">
                <c16:uniqueId val="{0000001D-2778-474A-B452-83A4909B3CEB}"/>
              </c:ext>
            </c:extLst>
          </c:dPt>
          <c:dPt>
            <c:idx val="90"/>
            <c:marker>
              <c:spPr>
                <a:solidFill>
                  <a:srgbClr val="FF0000"/>
                </a:solidFill>
                <a:ln>
                  <a:solidFill>
                    <a:srgbClr val="FF0000"/>
                  </a:solidFill>
                </a:ln>
              </c:spPr>
            </c:marker>
            <c:bubble3D val="0"/>
            <c:extLst>
              <c:ext xmlns:c16="http://schemas.microsoft.com/office/drawing/2014/chart" uri="{C3380CC4-5D6E-409C-BE32-E72D297353CC}">
                <c16:uniqueId val="{0000001E-2778-474A-B452-83A4909B3CEB}"/>
              </c:ext>
            </c:extLst>
          </c:dPt>
          <c:dPt>
            <c:idx val="92"/>
            <c:marker>
              <c:spPr>
                <a:solidFill>
                  <a:schemeClr val="accent1"/>
                </a:solidFill>
                <a:ln>
                  <a:solidFill>
                    <a:schemeClr val="accent1"/>
                  </a:solidFill>
                </a:ln>
              </c:spPr>
            </c:marker>
            <c:bubble3D val="0"/>
            <c:extLst>
              <c:ext xmlns:c16="http://schemas.microsoft.com/office/drawing/2014/chart" uri="{C3380CC4-5D6E-409C-BE32-E72D297353CC}">
                <c16:uniqueId val="{0000001F-2778-474A-B452-83A4909B3CEB}"/>
              </c:ext>
            </c:extLst>
          </c:dPt>
          <c:dPt>
            <c:idx val="94"/>
            <c:marker>
              <c:spPr>
                <a:solidFill>
                  <a:schemeClr val="accent1"/>
                </a:solidFill>
                <a:ln>
                  <a:solidFill>
                    <a:schemeClr val="accent1"/>
                  </a:solidFill>
                </a:ln>
              </c:spPr>
            </c:marker>
            <c:bubble3D val="0"/>
            <c:extLst>
              <c:ext xmlns:c16="http://schemas.microsoft.com/office/drawing/2014/chart" uri="{C3380CC4-5D6E-409C-BE32-E72D297353CC}">
                <c16:uniqueId val="{00000020-2778-474A-B452-83A4909B3CEB}"/>
              </c:ext>
            </c:extLst>
          </c:dPt>
          <c:dPt>
            <c:idx val="96"/>
            <c:marker>
              <c:spPr>
                <a:solidFill>
                  <a:schemeClr val="accent1"/>
                </a:solidFill>
                <a:ln>
                  <a:solidFill>
                    <a:schemeClr val="accent1"/>
                  </a:solidFill>
                </a:ln>
              </c:spPr>
            </c:marker>
            <c:bubble3D val="0"/>
            <c:extLst>
              <c:ext xmlns:c16="http://schemas.microsoft.com/office/drawing/2014/chart" uri="{C3380CC4-5D6E-409C-BE32-E72D297353CC}">
                <c16:uniqueId val="{00000021-2778-474A-B452-83A4909B3CEB}"/>
              </c:ext>
            </c:extLst>
          </c:dPt>
          <c:dPt>
            <c:idx val="97"/>
            <c:marker>
              <c:spPr>
                <a:solidFill>
                  <a:srgbClr val="FF0000"/>
                </a:solidFill>
                <a:ln>
                  <a:solidFill>
                    <a:srgbClr val="FF0000"/>
                  </a:solidFill>
                </a:ln>
              </c:spPr>
            </c:marker>
            <c:bubble3D val="0"/>
            <c:extLst>
              <c:ext xmlns:c16="http://schemas.microsoft.com/office/drawing/2014/chart" uri="{C3380CC4-5D6E-409C-BE32-E72D297353CC}">
                <c16:uniqueId val="{00000022-2778-474A-B452-83A4909B3CEB}"/>
              </c:ext>
            </c:extLst>
          </c:dPt>
          <c:dPt>
            <c:idx val="110"/>
            <c:marker>
              <c:spPr>
                <a:solidFill>
                  <a:srgbClr val="FF0000"/>
                </a:solidFill>
                <a:ln>
                  <a:solidFill>
                    <a:srgbClr val="FF0000"/>
                  </a:solidFill>
                </a:ln>
              </c:spPr>
            </c:marker>
            <c:bubble3D val="0"/>
            <c:extLst>
              <c:ext xmlns:c16="http://schemas.microsoft.com/office/drawing/2014/chart" uri="{C3380CC4-5D6E-409C-BE32-E72D297353CC}">
                <c16:uniqueId val="{00000023-2778-474A-B452-83A4909B3CEB}"/>
              </c:ext>
            </c:extLst>
          </c:dPt>
          <c:dPt>
            <c:idx val="111"/>
            <c:marker>
              <c:spPr>
                <a:solidFill>
                  <a:srgbClr val="FF0000"/>
                </a:solidFill>
                <a:ln>
                  <a:solidFill>
                    <a:srgbClr val="FF0000"/>
                  </a:solidFill>
                </a:ln>
              </c:spPr>
            </c:marker>
            <c:bubble3D val="0"/>
            <c:extLst>
              <c:ext xmlns:c16="http://schemas.microsoft.com/office/drawing/2014/chart" uri="{C3380CC4-5D6E-409C-BE32-E72D297353CC}">
                <c16:uniqueId val="{00000024-2778-474A-B452-83A4909B3CEB}"/>
              </c:ext>
            </c:extLst>
          </c:dPt>
          <c:trendline>
            <c:trendlineType val="log"/>
            <c:dispRSqr val="0"/>
            <c:dispEq val="0"/>
          </c:trendline>
          <c:trendline>
            <c:trendlineType val="log"/>
            <c:dispRSqr val="0"/>
            <c:dispEq val="0"/>
          </c:trendline>
          <c:trendline>
            <c:trendlineType val="log"/>
            <c:dispRSqr val="0"/>
            <c:dispEq val="0"/>
          </c:trendline>
          <c:xVal>
            <c:numRef>
              <c:f>'Ark1'!$C$38:$C$150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c:v>
                </c:pt>
                <c:pt idx="33">
                  <c:v>5</c:v>
                </c:pt>
                <c:pt idx="34">
                  <c:v>5</c:v>
                </c:pt>
                <c:pt idx="35">
                  <c:v>5</c:v>
                </c:pt>
                <c:pt idx="36">
                  <c:v>5</c:v>
                </c:pt>
                <c:pt idx="37">
                  <c:v>5</c:v>
                </c:pt>
                <c:pt idx="38">
                  <c:v>5</c:v>
                </c:pt>
                <c:pt idx="39">
                  <c:v>5</c:v>
                </c:pt>
                <c:pt idx="40">
                  <c:v>5</c:v>
                </c:pt>
                <c:pt idx="41">
                  <c:v>5</c:v>
                </c:pt>
                <c:pt idx="42">
                  <c:v>5</c:v>
                </c:pt>
                <c:pt idx="43">
                  <c:v>5</c:v>
                </c:pt>
                <c:pt idx="44">
                  <c:v>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10</c:v>
                </c:pt>
                <c:pt idx="59">
                  <c:v>10</c:v>
                </c:pt>
                <c:pt idx="60">
                  <c:v>10</c:v>
                </c:pt>
                <c:pt idx="61">
                  <c:v>10</c:v>
                </c:pt>
                <c:pt idx="63">
                  <c:v>10</c:v>
                </c:pt>
                <c:pt idx="64">
                  <c:v>10</c:v>
                </c:pt>
                <c:pt idx="65">
                  <c:v>10</c:v>
                </c:pt>
                <c:pt idx="66">
                  <c:v>10</c:v>
                </c:pt>
                <c:pt idx="67">
                  <c:v>10</c:v>
                </c:pt>
                <c:pt idx="68">
                  <c:v>10</c:v>
                </c:pt>
                <c:pt idx="69">
                  <c:v>15</c:v>
                </c:pt>
                <c:pt idx="70">
                  <c:v>15</c:v>
                </c:pt>
                <c:pt idx="71">
                  <c:v>15</c:v>
                </c:pt>
                <c:pt idx="72">
                  <c:v>15</c:v>
                </c:pt>
                <c:pt idx="73">
                  <c:v>15</c:v>
                </c:pt>
                <c:pt idx="74">
                  <c:v>15</c:v>
                </c:pt>
                <c:pt idx="75">
                  <c:v>15</c:v>
                </c:pt>
                <c:pt idx="76">
                  <c:v>15</c:v>
                </c:pt>
                <c:pt idx="77">
                  <c:v>15</c:v>
                </c:pt>
                <c:pt idx="78">
                  <c:v>15</c:v>
                </c:pt>
                <c:pt idx="79">
                  <c:v>15</c:v>
                </c:pt>
                <c:pt idx="80">
                  <c:v>15</c:v>
                </c:pt>
                <c:pt idx="81">
                  <c:v>15</c:v>
                </c:pt>
                <c:pt idx="82">
                  <c:v>15</c:v>
                </c:pt>
                <c:pt idx="83">
                  <c:v>15</c:v>
                </c:pt>
                <c:pt idx="84">
                  <c:v>15</c:v>
                </c:pt>
                <c:pt idx="85">
                  <c:v>15</c:v>
                </c:pt>
                <c:pt idx="86">
                  <c:v>15</c:v>
                </c:pt>
                <c:pt idx="87">
                  <c:v>15</c:v>
                </c:pt>
                <c:pt idx="88">
                  <c:v>15</c:v>
                </c:pt>
                <c:pt idx="89">
                  <c:v>30</c:v>
                </c:pt>
                <c:pt idx="90">
                  <c:v>30</c:v>
                </c:pt>
                <c:pt idx="91">
                  <c:v>30</c:v>
                </c:pt>
                <c:pt idx="92">
                  <c:v>30</c:v>
                </c:pt>
                <c:pt idx="94">
                  <c:v>30</c:v>
                </c:pt>
                <c:pt idx="95">
                  <c:v>30</c:v>
                </c:pt>
                <c:pt idx="96">
                  <c:v>30</c:v>
                </c:pt>
                <c:pt idx="97">
                  <c:v>30</c:v>
                </c:pt>
                <c:pt idx="98">
                  <c:v>30</c:v>
                </c:pt>
                <c:pt idx="99">
                  <c:v>30</c:v>
                </c:pt>
                <c:pt idx="100">
                  <c:v>30</c:v>
                </c:pt>
                <c:pt idx="101">
                  <c:v>30</c:v>
                </c:pt>
                <c:pt idx="102">
                  <c:v>30</c:v>
                </c:pt>
                <c:pt idx="103">
                  <c:v>30</c:v>
                </c:pt>
                <c:pt idx="104">
                  <c:v>30</c:v>
                </c:pt>
                <c:pt idx="105">
                  <c:v>30</c:v>
                </c:pt>
                <c:pt idx="106">
                  <c:v>30</c:v>
                </c:pt>
                <c:pt idx="107">
                  <c:v>30</c:v>
                </c:pt>
                <c:pt idx="108">
                  <c:v>30</c:v>
                </c:pt>
                <c:pt idx="109">
                  <c:v>30</c:v>
                </c:pt>
                <c:pt idx="110">
                  <c:v>30</c:v>
                </c:pt>
                <c:pt idx="111">
                  <c:v>30</c:v>
                </c:pt>
                <c:pt idx="112">
                  <c:v>30</c:v>
                </c:pt>
              </c:numCache>
            </c:numRef>
          </c:xVal>
          <c:yVal>
            <c:numRef>
              <c:f>'Ark1'!$D$38:$D$150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-5.2</c:v>
                </c:pt>
                <c:pt idx="33">
                  <c:v>3.8999999999999995</c:v>
                </c:pt>
                <c:pt idx="34">
                  <c:v>-0.29999999999999982</c:v>
                </c:pt>
                <c:pt idx="35">
                  <c:v>4.0999999999999996</c:v>
                </c:pt>
                <c:pt idx="36">
                  <c:v>7</c:v>
                </c:pt>
                <c:pt idx="37">
                  <c:v>7.3</c:v>
                </c:pt>
                <c:pt idx="38">
                  <c:v>8.3999999999999986</c:v>
                </c:pt>
                <c:pt idx="39">
                  <c:v>10.5</c:v>
                </c:pt>
                <c:pt idx="40">
                  <c:v>3.3999999999999915</c:v>
                </c:pt>
                <c:pt idx="41">
                  <c:v>8.3999999999999915</c:v>
                </c:pt>
                <c:pt idx="42">
                  <c:v>7.2</c:v>
                </c:pt>
                <c:pt idx="43">
                  <c:v>8.4</c:v>
                </c:pt>
                <c:pt idx="44">
                  <c:v>5.8</c:v>
                </c:pt>
                <c:pt idx="45">
                  <c:v>-1.8</c:v>
                </c:pt>
                <c:pt idx="46">
                  <c:v>-6.8</c:v>
                </c:pt>
                <c:pt idx="47">
                  <c:v>12.899999999999999</c:v>
                </c:pt>
                <c:pt idx="48">
                  <c:v>4.2</c:v>
                </c:pt>
                <c:pt idx="49">
                  <c:v>2.3000000000000007</c:v>
                </c:pt>
                <c:pt idx="50">
                  <c:v>-9.9999999999999645E-2</c:v>
                </c:pt>
                <c:pt idx="51">
                  <c:v>10.1</c:v>
                </c:pt>
                <c:pt idx="52">
                  <c:v>7.1</c:v>
                </c:pt>
                <c:pt idx="53">
                  <c:v>-6.6000000000000005</c:v>
                </c:pt>
                <c:pt idx="54">
                  <c:v>6.25</c:v>
                </c:pt>
                <c:pt idx="55">
                  <c:v>-1.1200000000000001</c:v>
                </c:pt>
                <c:pt idx="56">
                  <c:v>0.21</c:v>
                </c:pt>
                <c:pt idx="57">
                  <c:v>10.37</c:v>
                </c:pt>
                <c:pt idx="58">
                  <c:v>-0.9</c:v>
                </c:pt>
                <c:pt idx="59">
                  <c:v>4</c:v>
                </c:pt>
                <c:pt idx="60">
                  <c:v>21.1</c:v>
                </c:pt>
                <c:pt idx="61">
                  <c:v>15.7</c:v>
                </c:pt>
                <c:pt idx="63">
                  <c:v>0.80000000000000027</c:v>
                </c:pt>
                <c:pt idx="64">
                  <c:v>11</c:v>
                </c:pt>
                <c:pt idx="65">
                  <c:v>6.5</c:v>
                </c:pt>
                <c:pt idx="66">
                  <c:v>1.1000000000000001</c:v>
                </c:pt>
                <c:pt idx="67">
                  <c:v>6.9</c:v>
                </c:pt>
                <c:pt idx="68">
                  <c:v>15.2</c:v>
                </c:pt>
                <c:pt idx="69">
                  <c:v>19.5</c:v>
                </c:pt>
                <c:pt idx="70">
                  <c:v>15.699999999999989</c:v>
                </c:pt>
                <c:pt idx="71">
                  <c:v>17.200000000000003</c:v>
                </c:pt>
                <c:pt idx="72">
                  <c:v>20.799999999999997</c:v>
                </c:pt>
                <c:pt idx="73">
                  <c:v>15.4</c:v>
                </c:pt>
                <c:pt idx="74">
                  <c:v>9.8000000000000007</c:v>
                </c:pt>
                <c:pt idx="75">
                  <c:v>-10.1</c:v>
                </c:pt>
                <c:pt idx="76">
                  <c:v>5.0999999999999996</c:v>
                </c:pt>
                <c:pt idx="77">
                  <c:v>-2.8</c:v>
                </c:pt>
                <c:pt idx="78">
                  <c:v>11.299999999999999</c:v>
                </c:pt>
                <c:pt idx="79">
                  <c:v>9.1</c:v>
                </c:pt>
                <c:pt idx="80">
                  <c:v>6.6</c:v>
                </c:pt>
                <c:pt idx="81">
                  <c:v>15</c:v>
                </c:pt>
                <c:pt idx="82">
                  <c:v>14.1</c:v>
                </c:pt>
                <c:pt idx="83">
                  <c:v>8.5</c:v>
                </c:pt>
                <c:pt idx="84">
                  <c:v>-5.3000000000000007</c:v>
                </c:pt>
                <c:pt idx="85">
                  <c:v>10.5</c:v>
                </c:pt>
                <c:pt idx="86">
                  <c:v>-2.1500000000000057</c:v>
                </c:pt>
                <c:pt idx="87">
                  <c:v>4.1200000000000045</c:v>
                </c:pt>
                <c:pt idx="88">
                  <c:v>10.120000000000005</c:v>
                </c:pt>
                <c:pt idx="89">
                  <c:v>4.5</c:v>
                </c:pt>
                <c:pt idx="90">
                  <c:v>7.7</c:v>
                </c:pt>
                <c:pt idx="91">
                  <c:v>24.9</c:v>
                </c:pt>
                <c:pt idx="92">
                  <c:v>20.6</c:v>
                </c:pt>
                <c:pt idx="94">
                  <c:v>6.7999999999999989</c:v>
                </c:pt>
                <c:pt idx="95">
                  <c:v>7.8999999999999995</c:v>
                </c:pt>
                <c:pt idx="96">
                  <c:v>10.1</c:v>
                </c:pt>
                <c:pt idx="97">
                  <c:v>14.5</c:v>
                </c:pt>
                <c:pt idx="98">
                  <c:v>1.2</c:v>
                </c:pt>
                <c:pt idx="99">
                  <c:v>1.2</c:v>
                </c:pt>
                <c:pt idx="100">
                  <c:v>3.1</c:v>
                </c:pt>
                <c:pt idx="101">
                  <c:v>3.5999999999999996</c:v>
                </c:pt>
                <c:pt idx="102">
                  <c:v>19.100000000000001</c:v>
                </c:pt>
                <c:pt idx="103">
                  <c:v>6.9</c:v>
                </c:pt>
                <c:pt idx="104">
                  <c:v>9.1999999999999993</c:v>
                </c:pt>
                <c:pt idx="105">
                  <c:v>9.3000000000000007</c:v>
                </c:pt>
                <c:pt idx="106">
                  <c:v>19.3</c:v>
                </c:pt>
                <c:pt idx="107">
                  <c:v>3.6</c:v>
                </c:pt>
                <c:pt idx="108">
                  <c:v>6.4</c:v>
                </c:pt>
                <c:pt idx="109">
                  <c:v>7.2800000000000011</c:v>
                </c:pt>
                <c:pt idx="110">
                  <c:v>4.6200000000000045</c:v>
                </c:pt>
                <c:pt idx="111">
                  <c:v>6.5700000000000074</c:v>
                </c:pt>
                <c:pt idx="112">
                  <c:v>14.349999999999994</c:v>
                </c:pt>
              </c:numCache>
            </c:numRef>
          </c:yVal>
          <c:smooth val="0"/>
          <c:extLst>
            <c:ext xmlns:c16="http://schemas.microsoft.com/office/drawing/2014/chart" uri="{C3380CC4-5D6E-409C-BE32-E72D297353CC}">
              <c16:uniqueId val="{0000002A-2778-474A-B452-83A4909B3CEB}"/>
            </c:ext>
          </c:extLst>
        </c:ser>
        <c:ser>
          <c:idx val="1"/>
          <c:order val="1"/>
          <c:tx>
            <c:strRef>
              <c:f>'Ark1'!$E$37</c:f>
              <c:strCache>
                <c:ptCount val="1"/>
                <c:pt idx="0">
                  <c:v>Netto</c:v>
                </c:pt>
              </c:strCache>
            </c:strRef>
          </c:tx>
          <c:spPr>
            <a:ln w="28575">
              <a:noFill/>
            </a:ln>
          </c:spPr>
          <c:marker>
            <c:spPr>
              <a:noFill/>
              <a:ln>
                <a:noFill/>
              </a:ln>
            </c:spPr>
          </c:marker>
          <c:xVal>
            <c:numRef>
              <c:f>'Ark1'!$C$38:$C$150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c:v>
                </c:pt>
                <c:pt idx="33">
                  <c:v>5</c:v>
                </c:pt>
                <c:pt idx="34">
                  <c:v>5</c:v>
                </c:pt>
                <c:pt idx="35">
                  <c:v>5</c:v>
                </c:pt>
                <c:pt idx="36">
                  <c:v>5</c:v>
                </c:pt>
                <c:pt idx="37">
                  <c:v>5</c:v>
                </c:pt>
                <c:pt idx="38">
                  <c:v>5</c:v>
                </c:pt>
                <c:pt idx="39">
                  <c:v>5</c:v>
                </c:pt>
                <c:pt idx="40">
                  <c:v>5</c:v>
                </c:pt>
                <c:pt idx="41">
                  <c:v>5</c:v>
                </c:pt>
                <c:pt idx="42">
                  <c:v>5</c:v>
                </c:pt>
                <c:pt idx="43">
                  <c:v>5</c:v>
                </c:pt>
                <c:pt idx="44">
                  <c:v>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10</c:v>
                </c:pt>
                <c:pt idx="59">
                  <c:v>10</c:v>
                </c:pt>
                <c:pt idx="60">
                  <c:v>10</c:v>
                </c:pt>
                <c:pt idx="61">
                  <c:v>10</c:v>
                </c:pt>
                <c:pt idx="63">
                  <c:v>10</c:v>
                </c:pt>
                <c:pt idx="64">
                  <c:v>10</c:v>
                </c:pt>
                <c:pt idx="65">
                  <c:v>10</c:v>
                </c:pt>
                <c:pt idx="66">
                  <c:v>10</c:v>
                </c:pt>
                <c:pt idx="67">
                  <c:v>10</c:v>
                </c:pt>
                <c:pt idx="68">
                  <c:v>10</c:v>
                </c:pt>
                <c:pt idx="69">
                  <c:v>15</c:v>
                </c:pt>
                <c:pt idx="70">
                  <c:v>15</c:v>
                </c:pt>
                <c:pt idx="71">
                  <c:v>15</c:v>
                </c:pt>
                <c:pt idx="72">
                  <c:v>15</c:v>
                </c:pt>
                <c:pt idx="73">
                  <c:v>15</c:v>
                </c:pt>
                <c:pt idx="74">
                  <c:v>15</c:v>
                </c:pt>
                <c:pt idx="75">
                  <c:v>15</c:v>
                </c:pt>
                <c:pt idx="76">
                  <c:v>15</c:v>
                </c:pt>
                <c:pt idx="77">
                  <c:v>15</c:v>
                </c:pt>
                <c:pt idx="78">
                  <c:v>15</c:v>
                </c:pt>
                <c:pt idx="79">
                  <c:v>15</c:v>
                </c:pt>
                <c:pt idx="80">
                  <c:v>15</c:v>
                </c:pt>
                <c:pt idx="81">
                  <c:v>15</c:v>
                </c:pt>
                <c:pt idx="82">
                  <c:v>15</c:v>
                </c:pt>
                <c:pt idx="83">
                  <c:v>15</c:v>
                </c:pt>
                <c:pt idx="84">
                  <c:v>15</c:v>
                </c:pt>
                <c:pt idx="85">
                  <c:v>15</c:v>
                </c:pt>
                <c:pt idx="86">
                  <c:v>15</c:v>
                </c:pt>
                <c:pt idx="87">
                  <c:v>15</c:v>
                </c:pt>
                <c:pt idx="88">
                  <c:v>15</c:v>
                </c:pt>
                <c:pt idx="89">
                  <c:v>30</c:v>
                </c:pt>
                <c:pt idx="90">
                  <c:v>30</c:v>
                </c:pt>
                <c:pt idx="91">
                  <c:v>30</c:v>
                </c:pt>
                <c:pt idx="92">
                  <c:v>30</c:v>
                </c:pt>
                <c:pt idx="94">
                  <c:v>30</c:v>
                </c:pt>
                <c:pt idx="95">
                  <c:v>30</c:v>
                </c:pt>
                <c:pt idx="96">
                  <c:v>30</c:v>
                </c:pt>
                <c:pt idx="97">
                  <c:v>30</c:v>
                </c:pt>
                <c:pt idx="98">
                  <c:v>30</c:v>
                </c:pt>
                <c:pt idx="99">
                  <c:v>30</c:v>
                </c:pt>
                <c:pt idx="100">
                  <c:v>30</c:v>
                </c:pt>
                <c:pt idx="101">
                  <c:v>30</c:v>
                </c:pt>
                <c:pt idx="102">
                  <c:v>30</c:v>
                </c:pt>
                <c:pt idx="103">
                  <c:v>30</c:v>
                </c:pt>
                <c:pt idx="104">
                  <c:v>30</c:v>
                </c:pt>
                <c:pt idx="105">
                  <c:v>30</c:v>
                </c:pt>
                <c:pt idx="106">
                  <c:v>30</c:v>
                </c:pt>
                <c:pt idx="107">
                  <c:v>30</c:v>
                </c:pt>
                <c:pt idx="108">
                  <c:v>30</c:v>
                </c:pt>
                <c:pt idx="109">
                  <c:v>30</c:v>
                </c:pt>
                <c:pt idx="110">
                  <c:v>30</c:v>
                </c:pt>
                <c:pt idx="111">
                  <c:v>30</c:v>
                </c:pt>
                <c:pt idx="112">
                  <c:v>30</c:v>
                </c:pt>
              </c:numCache>
            </c:numRef>
          </c:xVal>
          <c:yVal>
            <c:numRef>
              <c:f>'Ark1'!$E$38:$E$150</c:f>
              <c:numCache>
                <c:formatCode>General</c:formatCode>
                <c:ptCount val="113"/>
                <c:pt idx="0">
                  <c:v>0</c:v>
                </c:pt>
                <c:pt idx="32" formatCode="0.0">
                  <c:v>3</c:v>
                </c:pt>
                <c:pt idx="45" formatCode="0.0">
                  <c:v>4.0999999999999996</c:v>
                </c:pt>
                <c:pt idx="58" formatCode="0.0">
                  <c:v>5.0999999999999996</c:v>
                </c:pt>
                <c:pt idx="69" formatCode="0.0">
                  <c:v>6.3</c:v>
                </c:pt>
                <c:pt idx="89">
                  <c:v>4.5999999999999996</c:v>
                </c:pt>
              </c:numCache>
            </c:numRef>
          </c:yVal>
          <c:smooth val="0"/>
          <c:extLst>
            <c:ext xmlns:c16="http://schemas.microsoft.com/office/drawing/2014/chart" uri="{C3380CC4-5D6E-409C-BE32-E72D297353CC}">
              <c16:uniqueId val="{0000002C-2778-474A-B452-83A4909B3CEB}"/>
            </c:ext>
          </c:extLst>
        </c:ser>
        <c:dLbls>
          <c:showLegendKey val="0"/>
          <c:showVal val="0"/>
          <c:showCatName val="0"/>
          <c:showSerName val="0"/>
          <c:showPercent val="0"/>
          <c:showBubbleSize val="0"/>
        </c:dLbls>
        <c:axId val="157090944"/>
        <c:axId val="157092864"/>
      </c:scatterChart>
      <c:valAx>
        <c:axId val="157090944"/>
        <c:scaling>
          <c:orientation val="minMax"/>
        </c:scaling>
        <c:delete val="0"/>
        <c:axPos val="b"/>
        <c:title>
          <c:tx>
            <c:rich>
              <a:bodyPr/>
              <a:lstStyle/>
              <a:p>
                <a:pPr>
                  <a:defRPr b="0"/>
                </a:pPr>
                <a:r>
                  <a:rPr lang="da-DK" b="0"/>
                  <a:t>Kg fosfor pr. ha</a:t>
                </a:r>
              </a:p>
            </c:rich>
          </c:tx>
          <c:overlay val="0"/>
        </c:title>
        <c:numFmt formatCode="General" sourceLinked="1"/>
        <c:majorTickMark val="out"/>
        <c:minorTickMark val="none"/>
        <c:tickLblPos val="nextTo"/>
        <c:crossAx val="157092864"/>
        <c:crosses val="autoZero"/>
        <c:crossBetween val="midCat"/>
      </c:valAx>
      <c:valAx>
        <c:axId val="157092864"/>
        <c:scaling>
          <c:orientation val="minMax"/>
        </c:scaling>
        <c:delete val="0"/>
        <c:axPos val="l"/>
        <c:majorGridlines/>
        <c:title>
          <c:tx>
            <c:rich>
              <a:bodyPr rot="-5400000" vert="horz"/>
              <a:lstStyle/>
              <a:p>
                <a:pPr>
                  <a:defRPr b="0"/>
                </a:pPr>
                <a:r>
                  <a:rPr lang="da-DK" b="0"/>
                  <a:t>Merudb., a.e. pr. ha</a:t>
                </a:r>
              </a:p>
            </c:rich>
          </c:tx>
          <c:overlay val="0"/>
        </c:title>
        <c:numFmt formatCode="General" sourceLinked="1"/>
        <c:majorTickMark val="out"/>
        <c:minorTickMark val="none"/>
        <c:tickLblPos val="nextTo"/>
        <c:crossAx val="157090944"/>
        <c:crosses val="autoZero"/>
        <c:crossBetween val="midCat"/>
      </c:valAx>
    </c:plotArea>
    <c:plotVisOnly val="1"/>
    <c:dispBlanksAs val="gap"/>
    <c:showDLblsOverMax val="0"/>
  </c:chart>
  <c:txPr>
    <a:bodyPr/>
    <a:lstStyle/>
    <a:p>
      <a:pPr>
        <a:defRPr sz="2400"/>
      </a:pPr>
      <a:endParaRPr lang="da-DK"/>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7257116108013"/>
          <c:y val="0.1461324396597318"/>
          <c:w val="0.85447368548497005"/>
          <c:h val="0.73596753127922043"/>
        </c:manualLayout>
      </c:layout>
      <c:scatterChart>
        <c:scatterStyle val="lineMarker"/>
        <c:varyColors val="0"/>
        <c:ser>
          <c:idx val="0"/>
          <c:order val="0"/>
          <c:tx>
            <c:strRef>
              <c:f>'Ark1'!$D$37</c:f>
              <c:strCache>
                <c:ptCount val="1"/>
                <c:pt idx="0">
                  <c:v>Merudbytte</c:v>
                </c:pt>
              </c:strCache>
            </c:strRef>
          </c:tx>
          <c:spPr>
            <a:ln w="28575">
              <a:noFill/>
            </a:ln>
          </c:spPr>
          <c:marker>
            <c:spPr>
              <a:solidFill>
                <a:schemeClr val="accent1"/>
              </a:solidFill>
              <a:ln>
                <a:solidFill>
                  <a:schemeClr val="accent1"/>
                </a:solidFill>
              </a:ln>
            </c:spPr>
          </c:marker>
          <c:dPt>
            <c:idx val="36"/>
            <c:bubble3D val="0"/>
            <c:extLst>
              <c:ext xmlns:c16="http://schemas.microsoft.com/office/drawing/2014/chart" uri="{C3380CC4-5D6E-409C-BE32-E72D297353CC}">
                <c16:uniqueId val="{00000000-DB98-454B-B802-EB718C6E6E54}"/>
              </c:ext>
            </c:extLst>
          </c:dPt>
          <c:dPt>
            <c:idx val="37"/>
            <c:bubble3D val="0"/>
            <c:extLst>
              <c:ext xmlns:c16="http://schemas.microsoft.com/office/drawing/2014/chart" uri="{C3380CC4-5D6E-409C-BE32-E72D297353CC}">
                <c16:uniqueId val="{00000001-DB98-454B-B802-EB718C6E6E54}"/>
              </c:ext>
            </c:extLst>
          </c:dPt>
          <c:dPt>
            <c:idx val="38"/>
            <c:bubble3D val="0"/>
            <c:extLst>
              <c:ext xmlns:c16="http://schemas.microsoft.com/office/drawing/2014/chart" uri="{C3380CC4-5D6E-409C-BE32-E72D297353CC}">
                <c16:uniqueId val="{00000002-DB98-454B-B802-EB718C6E6E54}"/>
              </c:ext>
            </c:extLst>
          </c:dPt>
          <c:dPt>
            <c:idx val="39"/>
            <c:bubble3D val="0"/>
            <c:extLst>
              <c:ext xmlns:c16="http://schemas.microsoft.com/office/drawing/2014/chart" uri="{C3380CC4-5D6E-409C-BE32-E72D297353CC}">
                <c16:uniqueId val="{00000003-DB98-454B-B802-EB718C6E6E54}"/>
              </c:ext>
            </c:extLst>
          </c:dPt>
          <c:dPt>
            <c:idx val="42"/>
            <c:bubble3D val="0"/>
            <c:extLst>
              <c:ext xmlns:c16="http://schemas.microsoft.com/office/drawing/2014/chart" uri="{C3380CC4-5D6E-409C-BE32-E72D297353CC}">
                <c16:uniqueId val="{00000004-DB98-454B-B802-EB718C6E6E54}"/>
              </c:ext>
            </c:extLst>
          </c:dPt>
          <c:dPt>
            <c:idx val="45"/>
            <c:bubble3D val="0"/>
            <c:extLst>
              <c:ext xmlns:c16="http://schemas.microsoft.com/office/drawing/2014/chart" uri="{C3380CC4-5D6E-409C-BE32-E72D297353CC}">
                <c16:uniqueId val="{00000005-DB98-454B-B802-EB718C6E6E54}"/>
              </c:ext>
            </c:extLst>
          </c:dPt>
          <c:dPt>
            <c:idx val="46"/>
            <c:bubble3D val="0"/>
            <c:extLst>
              <c:ext xmlns:c16="http://schemas.microsoft.com/office/drawing/2014/chart" uri="{C3380CC4-5D6E-409C-BE32-E72D297353CC}">
                <c16:uniqueId val="{00000006-DB98-454B-B802-EB718C6E6E54}"/>
              </c:ext>
            </c:extLst>
          </c:dPt>
          <c:dPt>
            <c:idx val="47"/>
            <c:bubble3D val="0"/>
            <c:extLst>
              <c:ext xmlns:c16="http://schemas.microsoft.com/office/drawing/2014/chart" uri="{C3380CC4-5D6E-409C-BE32-E72D297353CC}">
                <c16:uniqueId val="{00000007-DB98-454B-B802-EB718C6E6E54}"/>
              </c:ext>
            </c:extLst>
          </c:dPt>
          <c:dPt>
            <c:idx val="48"/>
            <c:bubble3D val="0"/>
            <c:extLst>
              <c:ext xmlns:c16="http://schemas.microsoft.com/office/drawing/2014/chart" uri="{C3380CC4-5D6E-409C-BE32-E72D297353CC}">
                <c16:uniqueId val="{00000008-DB98-454B-B802-EB718C6E6E54}"/>
              </c:ext>
            </c:extLst>
          </c:dPt>
          <c:dPt>
            <c:idx val="58"/>
            <c:bubble3D val="0"/>
            <c:extLst>
              <c:ext xmlns:c16="http://schemas.microsoft.com/office/drawing/2014/chart" uri="{C3380CC4-5D6E-409C-BE32-E72D297353CC}">
                <c16:uniqueId val="{00000009-DB98-454B-B802-EB718C6E6E54}"/>
              </c:ext>
            </c:extLst>
          </c:dPt>
          <c:dPt>
            <c:idx val="59"/>
            <c:bubble3D val="0"/>
            <c:extLst>
              <c:ext xmlns:c16="http://schemas.microsoft.com/office/drawing/2014/chart" uri="{C3380CC4-5D6E-409C-BE32-E72D297353CC}">
                <c16:uniqueId val="{0000000A-DB98-454B-B802-EB718C6E6E54}"/>
              </c:ext>
            </c:extLst>
          </c:dPt>
          <c:dPt>
            <c:idx val="60"/>
            <c:bubble3D val="0"/>
            <c:extLst>
              <c:ext xmlns:c16="http://schemas.microsoft.com/office/drawing/2014/chart" uri="{C3380CC4-5D6E-409C-BE32-E72D297353CC}">
                <c16:uniqueId val="{0000000B-DB98-454B-B802-EB718C6E6E54}"/>
              </c:ext>
            </c:extLst>
          </c:dPt>
          <c:dPt>
            <c:idx val="61"/>
            <c:bubble3D val="0"/>
            <c:extLst>
              <c:ext xmlns:c16="http://schemas.microsoft.com/office/drawing/2014/chart" uri="{C3380CC4-5D6E-409C-BE32-E72D297353CC}">
                <c16:uniqueId val="{0000000C-DB98-454B-B802-EB718C6E6E54}"/>
              </c:ext>
            </c:extLst>
          </c:dPt>
          <c:dPt>
            <c:idx val="62"/>
            <c:bubble3D val="0"/>
            <c:extLst>
              <c:ext xmlns:c16="http://schemas.microsoft.com/office/drawing/2014/chart" uri="{C3380CC4-5D6E-409C-BE32-E72D297353CC}">
                <c16:uniqueId val="{0000000D-DB98-454B-B802-EB718C6E6E54}"/>
              </c:ext>
            </c:extLst>
          </c:dPt>
          <c:dPt>
            <c:idx val="67"/>
            <c:bubble3D val="0"/>
            <c:extLst>
              <c:ext xmlns:c16="http://schemas.microsoft.com/office/drawing/2014/chart" uri="{C3380CC4-5D6E-409C-BE32-E72D297353CC}">
                <c16:uniqueId val="{0000000E-DB98-454B-B802-EB718C6E6E54}"/>
              </c:ext>
            </c:extLst>
          </c:dPt>
          <c:dPt>
            <c:idx val="71"/>
            <c:bubble3D val="0"/>
            <c:extLst>
              <c:ext xmlns:c16="http://schemas.microsoft.com/office/drawing/2014/chart" uri="{C3380CC4-5D6E-409C-BE32-E72D297353CC}">
                <c16:uniqueId val="{0000000F-DB98-454B-B802-EB718C6E6E54}"/>
              </c:ext>
            </c:extLst>
          </c:dPt>
          <c:dPt>
            <c:idx val="72"/>
            <c:bubble3D val="0"/>
            <c:extLst>
              <c:ext xmlns:c16="http://schemas.microsoft.com/office/drawing/2014/chart" uri="{C3380CC4-5D6E-409C-BE32-E72D297353CC}">
                <c16:uniqueId val="{00000010-DB98-454B-B802-EB718C6E6E54}"/>
              </c:ext>
            </c:extLst>
          </c:dPt>
          <c:dPt>
            <c:idx val="73"/>
            <c:bubble3D val="0"/>
            <c:extLst>
              <c:ext xmlns:c16="http://schemas.microsoft.com/office/drawing/2014/chart" uri="{C3380CC4-5D6E-409C-BE32-E72D297353CC}">
                <c16:uniqueId val="{00000011-DB98-454B-B802-EB718C6E6E54}"/>
              </c:ext>
            </c:extLst>
          </c:dPt>
          <c:dPt>
            <c:idx val="74"/>
            <c:bubble3D val="0"/>
            <c:extLst>
              <c:ext xmlns:c16="http://schemas.microsoft.com/office/drawing/2014/chart" uri="{C3380CC4-5D6E-409C-BE32-E72D297353CC}">
                <c16:uniqueId val="{00000012-DB98-454B-B802-EB718C6E6E54}"/>
              </c:ext>
            </c:extLst>
          </c:dPt>
          <c:dPt>
            <c:idx val="75"/>
            <c:bubble3D val="0"/>
            <c:extLst>
              <c:ext xmlns:c16="http://schemas.microsoft.com/office/drawing/2014/chart" uri="{C3380CC4-5D6E-409C-BE32-E72D297353CC}">
                <c16:uniqueId val="{00000013-DB98-454B-B802-EB718C6E6E54}"/>
              </c:ext>
            </c:extLst>
          </c:dPt>
          <c:dPt>
            <c:idx val="76"/>
            <c:bubble3D val="0"/>
            <c:extLst>
              <c:ext xmlns:c16="http://schemas.microsoft.com/office/drawing/2014/chart" uri="{C3380CC4-5D6E-409C-BE32-E72D297353CC}">
                <c16:uniqueId val="{00000014-DB98-454B-B802-EB718C6E6E54}"/>
              </c:ext>
            </c:extLst>
          </c:dPt>
          <c:dPt>
            <c:idx val="89"/>
            <c:bubble3D val="0"/>
            <c:extLst>
              <c:ext xmlns:c16="http://schemas.microsoft.com/office/drawing/2014/chart" uri="{C3380CC4-5D6E-409C-BE32-E72D297353CC}">
                <c16:uniqueId val="{00000015-DB98-454B-B802-EB718C6E6E54}"/>
              </c:ext>
            </c:extLst>
          </c:dPt>
          <c:dPt>
            <c:idx val="92"/>
            <c:bubble3D val="0"/>
            <c:extLst>
              <c:ext xmlns:c16="http://schemas.microsoft.com/office/drawing/2014/chart" uri="{C3380CC4-5D6E-409C-BE32-E72D297353CC}">
                <c16:uniqueId val="{00000016-DB98-454B-B802-EB718C6E6E54}"/>
              </c:ext>
            </c:extLst>
          </c:dPt>
          <c:dPt>
            <c:idx val="94"/>
            <c:bubble3D val="0"/>
            <c:extLst>
              <c:ext xmlns:c16="http://schemas.microsoft.com/office/drawing/2014/chart" uri="{C3380CC4-5D6E-409C-BE32-E72D297353CC}">
                <c16:uniqueId val="{00000017-DB98-454B-B802-EB718C6E6E54}"/>
              </c:ext>
            </c:extLst>
          </c:dPt>
          <c:dPt>
            <c:idx val="96"/>
            <c:bubble3D val="0"/>
            <c:extLst>
              <c:ext xmlns:c16="http://schemas.microsoft.com/office/drawing/2014/chart" uri="{C3380CC4-5D6E-409C-BE32-E72D297353CC}">
                <c16:uniqueId val="{00000018-DB98-454B-B802-EB718C6E6E54}"/>
              </c:ext>
            </c:extLst>
          </c:dPt>
          <c:trendline>
            <c:trendlineType val="log"/>
            <c:dispRSqr val="0"/>
            <c:dispEq val="0"/>
          </c:trendline>
          <c:trendline>
            <c:trendlineType val="log"/>
            <c:dispRSqr val="0"/>
            <c:dispEq val="0"/>
          </c:trendline>
          <c:trendline>
            <c:trendlineType val="log"/>
            <c:dispRSqr val="0"/>
            <c:dispEq val="0"/>
          </c:trendline>
          <c:trendline>
            <c:trendlineType val="poly"/>
            <c:order val="2"/>
            <c:intercept val="0"/>
            <c:dispRSqr val="0"/>
            <c:dispEq val="0"/>
          </c:trendline>
          <c:trendline>
            <c:name>Bruttumerudb. a.e. pr. ha</c:name>
            <c:spPr>
              <a:ln w="50800">
                <a:solidFill>
                  <a:srgbClr val="076471"/>
                </a:solidFill>
              </a:ln>
            </c:spPr>
            <c:trendlineType val="poly"/>
            <c:order val="2"/>
            <c:intercept val="0"/>
            <c:dispRSqr val="0"/>
            <c:dispEq val="0"/>
          </c:trendline>
          <c:xVal>
            <c:numRef>
              <c:f>'Ark1'!$C$38:$C$150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c:v>
                </c:pt>
                <c:pt idx="33">
                  <c:v>5</c:v>
                </c:pt>
                <c:pt idx="34">
                  <c:v>5</c:v>
                </c:pt>
                <c:pt idx="35">
                  <c:v>5</c:v>
                </c:pt>
                <c:pt idx="36">
                  <c:v>5</c:v>
                </c:pt>
                <c:pt idx="37">
                  <c:v>5</c:v>
                </c:pt>
                <c:pt idx="38">
                  <c:v>5</c:v>
                </c:pt>
                <c:pt idx="39">
                  <c:v>5</c:v>
                </c:pt>
                <c:pt idx="40">
                  <c:v>5</c:v>
                </c:pt>
                <c:pt idx="41">
                  <c:v>5</c:v>
                </c:pt>
                <c:pt idx="42">
                  <c:v>5</c:v>
                </c:pt>
                <c:pt idx="43">
                  <c:v>5</c:v>
                </c:pt>
                <c:pt idx="44">
                  <c:v>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10</c:v>
                </c:pt>
                <c:pt idx="59">
                  <c:v>10</c:v>
                </c:pt>
                <c:pt idx="60">
                  <c:v>10</c:v>
                </c:pt>
                <c:pt idx="61">
                  <c:v>10</c:v>
                </c:pt>
                <c:pt idx="63">
                  <c:v>10</c:v>
                </c:pt>
                <c:pt idx="64">
                  <c:v>10</c:v>
                </c:pt>
                <c:pt idx="65">
                  <c:v>10</c:v>
                </c:pt>
                <c:pt idx="66">
                  <c:v>10</c:v>
                </c:pt>
                <c:pt idx="67">
                  <c:v>10</c:v>
                </c:pt>
                <c:pt idx="68">
                  <c:v>10</c:v>
                </c:pt>
                <c:pt idx="69">
                  <c:v>15</c:v>
                </c:pt>
                <c:pt idx="70">
                  <c:v>15</c:v>
                </c:pt>
                <c:pt idx="71">
                  <c:v>15</c:v>
                </c:pt>
                <c:pt idx="72">
                  <c:v>15</c:v>
                </c:pt>
                <c:pt idx="73">
                  <c:v>15</c:v>
                </c:pt>
                <c:pt idx="74">
                  <c:v>15</c:v>
                </c:pt>
                <c:pt idx="75">
                  <c:v>15</c:v>
                </c:pt>
                <c:pt idx="76">
                  <c:v>15</c:v>
                </c:pt>
                <c:pt idx="77">
                  <c:v>15</c:v>
                </c:pt>
                <c:pt idx="78">
                  <c:v>15</c:v>
                </c:pt>
                <c:pt idx="79">
                  <c:v>15</c:v>
                </c:pt>
                <c:pt idx="80">
                  <c:v>15</c:v>
                </c:pt>
                <c:pt idx="81">
                  <c:v>15</c:v>
                </c:pt>
                <c:pt idx="82">
                  <c:v>15</c:v>
                </c:pt>
                <c:pt idx="83">
                  <c:v>15</c:v>
                </c:pt>
                <c:pt idx="84">
                  <c:v>15</c:v>
                </c:pt>
                <c:pt idx="85">
                  <c:v>15</c:v>
                </c:pt>
                <c:pt idx="86">
                  <c:v>15</c:v>
                </c:pt>
                <c:pt idx="87">
                  <c:v>15</c:v>
                </c:pt>
                <c:pt idx="88">
                  <c:v>15</c:v>
                </c:pt>
                <c:pt idx="89">
                  <c:v>30</c:v>
                </c:pt>
                <c:pt idx="90">
                  <c:v>30</c:v>
                </c:pt>
                <c:pt idx="91">
                  <c:v>30</c:v>
                </c:pt>
                <c:pt idx="92">
                  <c:v>30</c:v>
                </c:pt>
                <c:pt idx="94">
                  <c:v>30</c:v>
                </c:pt>
                <c:pt idx="95">
                  <c:v>30</c:v>
                </c:pt>
                <c:pt idx="96">
                  <c:v>30</c:v>
                </c:pt>
                <c:pt idx="97">
                  <c:v>30</c:v>
                </c:pt>
                <c:pt idx="98">
                  <c:v>30</c:v>
                </c:pt>
                <c:pt idx="99">
                  <c:v>30</c:v>
                </c:pt>
                <c:pt idx="100">
                  <c:v>30</c:v>
                </c:pt>
                <c:pt idx="101">
                  <c:v>30</c:v>
                </c:pt>
                <c:pt idx="102">
                  <c:v>30</c:v>
                </c:pt>
                <c:pt idx="103">
                  <c:v>30</c:v>
                </c:pt>
                <c:pt idx="104">
                  <c:v>30</c:v>
                </c:pt>
                <c:pt idx="105">
                  <c:v>30</c:v>
                </c:pt>
                <c:pt idx="106">
                  <c:v>30</c:v>
                </c:pt>
                <c:pt idx="107">
                  <c:v>30</c:v>
                </c:pt>
                <c:pt idx="108">
                  <c:v>30</c:v>
                </c:pt>
                <c:pt idx="109">
                  <c:v>30</c:v>
                </c:pt>
                <c:pt idx="110">
                  <c:v>30</c:v>
                </c:pt>
                <c:pt idx="111">
                  <c:v>30</c:v>
                </c:pt>
                <c:pt idx="112">
                  <c:v>30</c:v>
                </c:pt>
              </c:numCache>
            </c:numRef>
          </c:xVal>
          <c:yVal>
            <c:numRef>
              <c:f>'Ark1'!$D$38:$D$150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-5.2</c:v>
                </c:pt>
                <c:pt idx="33">
                  <c:v>3.8999999999999995</c:v>
                </c:pt>
                <c:pt idx="34">
                  <c:v>-0.29999999999999982</c:v>
                </c:pt>
                <c:pt idx="35">
                  <c:v>4.0999999999999996</c:v>
                </c:pt>
                <c:pt idx="36">
                  <c:v>7</c:v>
                </c:pt>
                <c:pt idx="37">
                  <c:v>7.3</c:v>
                </c:pt>
                <c:pt idx="38">
                  <c:v>8.3999999999999986</c:v>
                </c:pt>
                <c:pt idx="39">
                  <c:v>10.5</c:v>
                </c:pt>
                <c:pt idx="40">
                  <c:v>3.3999999999999915</c:v>
                </c:pt>
                <c:pt idx="41">
                  <c:v>8.3999999999999915</c:v>
                </c:pt>
                <c:pt idx="42">
                  <c:v>7.2</c:v>
                </c:pt>
                <c:pt idx="43">
                  <c:v>8.4</c:v>
                </c:pt>
                <c:pt idx="44">
                  <c:v>5.8</c:v>
                </c:pt>
                <c:pt idx="45">
                  <c:v>-1.8</c:v>
                </c:pt>
                <c:pt idx="46">
                  <c:v>-6.8</c:v>
                </c:pt>
                <c:pt idx="47">
                  <c:v>12.899999999999999</c:v>
                </c:pt>
                <c:pt idx="48">
                  <c:v>4.2</c:v>
                </c:pt>
                <c:pt idx="49">
                  <c:v>2.3000000000000007</c:v>
                </c:pt>
                <c:pt idx="50">
                  <c:v>-9.9999999999999645E-2</c:v>
                </c:pt>
                <c:pt idx="51">
                  <c:v>10.1</c:v>
                </c:pt>
                <c:pt idx="52">
                  <c:v>7.1</c:v>
                </c:pt>
                <c:pt idx="53">
                  <c:v>-6.6000000000000005</c:v>
                </c:pt>
                <c:pt idx="54">
                  <c:v>6.25</c:v>
                </c:pt>
                <c:pt idx="55">
                  <c:v>-1.1200000000000001</c:v>
                </c:pt>
                <c:pt idx="56">
                  <c:v>0.21</c:v>
                </c:pt>
                <c:pt idx="57">
                  <c:v>10.37</c:v>
                </c:pt>
                <c:pt idx="58">
                  <c:v>-0.9</c:v>
                </c:pt>
                <c:pt idx="59">
                  <c:v>4</c:v>
                </c:pt>
                <c:pt idx="60">
                  <c:v>21.1</c:v>
                </c:pt>
                <c:pt idx="61">
                  <c:v>15.7</c:v>
                </c:pt>
                <c:pt idx="63">
                  <c:v>0.80000000000000027</c:v>
                </c:pt>
                <c:pt idx="64">
                  <c:v>11</c:v>
                </c:pt>
                <c:pt idx="65">
                  <c:v>6.5</c:v>
                </c:pt>
                <c:pt idx="66">
                  <c:v>1.1000000000000001</c:v>
                </c:pt>
                <c:pt idx="67">
                  <c:v>6.9</c:v>
                </c:pt>
                <c:pt idx="68">
                  <c:v>15.2</c:v>
                </c:pt>
                <c:pt idx="69">
                  <c:v>19.5</c:v>
                </c:pt>
                <c:pt idx="70">
                  <c:v>15.699999999999989</c:v>
                </c:pt>
                <c:pt idx="71">
                  <c:v>17.200000000000003</c:v>
                </c:pt>
                <c:pt idx="72">
                  <c:v>20.799999999999997</c:v>
                </c:pt>
                <c:pt idx="73">
                  <c:v>15.4</c:v>
                </c:pt>
                <c:pt idx="74">
                  <c:v>9.8000000000000007</c:v>
                </c:pt>
                <c:pt idx="75">
                  <c:v>-10.1</c:v>
                </c:pt>
                <c:pt idx="76">
                  <c:v>5.0999999999999996</c:v>
                </c:pt>
                <c:pt idx="77">
                  <c:v>-2.8</c:v>
                </c:pt>
                <c:pt idx="78">
                  <c:v>11.299999999999999</c:v>
                </c:pt>
                <c:pt idx="79">
                  <c:v>9.1</c:v>
                </c:pt>
                <c:pt idx="80">
                  <c:v>6.6</c:v>
                </c:pt>
                <c:pt idx="81">
                  <c:v>15</c:v>
                </c:pt>
                <c:pt idx="82">
                  <c:v>14.1</c:v>
                </c:pt>
                <c:pt idx="83">
                  <c:v>8.5</c:v>
                </c:pt>
                <c:pt idx="84">
                  <c:v>-5.3000000000000007</c:v>
                </c:pt>
                <c:pt idx="85">
                  <c:v>10.5</c:v>
                </c:pt>
                <c:pt idx="86">
                  <c:v>-2.1500000000000057</c:v>
                </c:pt>
                <c:pt idx="87">
                  <c:v>4.1200000000000045</c:v>
                </c:pt>
                <c:pt idx="88">
                  <c:v>10.120000000000005</c:v>
                </c:pt>
                <c:pt idx="89">
                  <c:v>4.5</c:v>
                </c:pt>
                <c:pt idx="90">
                  <c:v>7.7</c:v>
                </c:pt>
                <c:pt idx="91">
                  <c:v>24.9</c:v>
                </c:pt>
                <c:pt idx="92">
                  <c:v>20.6</c:v>
                </c:pt>
                <c:pt idx="94">
                  <c:v>6.7999999999999989</c:v>
                </c:pt>
                <c:pt idx="95">
                  <c:v>7.8999999999999995</c:v>
                </c:pt>
                <c:pt idx="96">
                  <c:v>10.1</c:v>
                </c:pt>
                <c:pt idx="97">
                  <c:v>14.5</c:v>
                </c:pt>
                <c:pt idx="98">
                  <c:v>1.2</c:v>
                </c:pt>
                <c:pt idx="99">
                  <c:v>1.2</c:v>
                </c:pt>
                <c:pt idx="100">
                  <c:v>3.1</c:v>
                </c:pt>
                <c:pt idx="101">
                  <c:v>3.5999999999999996</c:v>
                </c:pt>
                <c:pt idx="102">
                  <c:v>19.100000000000001</c:v>
                </c:pt>
                <c:pt idx="103">
                  <c:v>6.9</c:v>
                </c:pt>
                <c:pt idx="104">
                  <c:v>9.1999999999999993</c:v>
                </c:pt>
                <c:pt idx="105">
                  <c:v>9.3000000000000007</c:v>
                </c:pt>
                <c:pt idx="106">
                  <c:v>19.3</c:v>
                </c:pt>
                <c:pt idx="107">
                  <c:v>3.6</c:v>
                </c:pt>
                <c:pt idx="108">
                  <c:v>6.4</c:v>
                </c:pt>
                <c:pt idx="109">
                  <c:v>7.2800000000000011</c:v>
                </c:pt>
                <c:pt idx="110">
                  <c:v>4.6200000000000045</c:v>
                </c:pt>
                <c:pt idx="111">
                  <c:v>6.5700000000000074</c:v>
                </c:pt>
                <c:pt idx="112">
                  <c:v>14.349999999999994</c:v>
                </c:pt>
              </c:numCache>
            </c:numRef>
          </c:yVal>
          <c:smooth val="0"/>
          <c:extLst>
            <c:ext xmlns:c16="http://schemas.microsoft.com/office/drawing/2014/chart" uri="{C3380CC4-5D6E-409C-BE32-E72D297353CC}">
              <c16:uniqueId val="{0000001E-DB98-454B-B802-EB718C6E6E54}"/>
            </c:ext>
          </c:extLst>
        </c:ser>
        <c:ser>
          <c:idx val="1"/>
          <c:order val="1"/>
          <c:tx>
            <c:strRef>
              <c:f>'Ark1'!$E$37</c:f>
              <c:strCache>
                <c:ptCount val="1"/>
                <c:pt idx="0">
                  <c:v>Netto</c:v>
                </c:pt>
              </c:strCache>
            </c:strRef>
          </c:tx>
          <c:spPr>
            <a:ln w="28575">
              <a:noFill/>
            </a:ln>
          </c:spPr>
          <c:marker>
            <c:spPr>
              <a:noFill/>
              <a:ln>
                <a:noFill/>
              </a:ln>
            </c:spPr>
          </c:marker>
          <c:trendline>
            <c:spPr>
              <a:ln w="50800">
                <a:solidFill>
                  <a:srgbClr val="FF0000"/>
                </a:solidFill>
              </a:ln>
            </c:spPr>
            <c:trendlineType val="poly"/>
            <c:order val="2"/>
            <c:dispRSqr val="0"/>
            <c:dispEq val="0"/>
          </c:trendline>
          <c:xVal>
            <c:numRef>
              <c:f>'Ark1'!$C$38:$C$150</c:f>
              <c:numCache>
                <c:formatCode>General</c:formatCode>
                <c:ptCount val="113"/>
                <c:pt idx="0">
                  <c:v>0</c:v>
                </c:pt>
                <c:pt idx="1">
                  <c:v>0</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2">
                  <c:v>5</c:v>
                </c:pt>
                <c:pt idx="33">
                  <c:v>5</c:v>
                </c:pt>
                <c:pt idx="34">
                  <c:v>5</c:v>
                </c:pt>
                <c:pt idx="35">
                  <c:v>5</c:v>
                </c:pt>
                <c:pt idx="36">
                  <c:v>5</c:v>
                </c:pt>
                <c:pt idx="37">
                  <c:v>5</c:v>
                </c:pt>
                <c:pt idx="38">
                  <c:v>5</c:v>
                </c:pt>
                <c:pt idx="39">
                  <c:v>5</c:v>
                </c:pt>
                <c:pt idx="40">
                  <c:v>5</c:v>
                </c:pt>
                <c:pt idx="41">
                  <c:v>5</c:v>
                </c:pt>
                <c:pt idx="42">
                  <c:v>5</c:v>
                </c:pt>
                <c:pt idx="43">
                  <c:v>5</c:v>
                </c:pt>
                <c:pt idx="44">
                  <c:v>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10</c:v>
                </c:pt>
                <c:pt idx="59">
                  <c:v>10</c:v>
                </c:pt>
                <c:pt idx="60">
                  <c:v>10</c:v>
                </c:pt>
                <c:pt idx="61">
                  <c:v>10</c:v>
                </c:pt>
                <c:pt idx="63">
                  <c:v>10</c:v>
                </c:pt>
                <c:pt idx="64">
                  <c:v>10</c:v>
                </c:pt>
                <c:pt idx="65">
                  <c:v>10</c:v>
                </c:pt>
                <c:pt idx="66">
                  <c:v>10</c:v>
                </c:pt>
                <c:pt idx="67">
                  <c:v>10</c:v>
                </c:pt>
                <c:pt idx="68">
                  <c:v>10</c:v>
                </c:pt>
                <c:pt idx="69">
                  <c:v>15</c:v>
                </c:pt>
                <c:pt idx="70">
                  <c:v>15</c:v>
                </c:pt>
                <c:pt idx="71">
                  <c:v>15</c:v>
                </c:pt>
                <c:pt idx="72">
                  <c:v>15</c:v>
                </c:pt>
                <c:pt idx="73">
                  <c:v>15</c:v>
                </c:pt>
                <c:pt idx="74">
                  <c:v>15</c:v>
                </c:pt>
                <c:pt idx="75">
                  <c:v>15</c:v>
                </c:pt>
                <c:pt idx="76">
                  <c:v>15</c:v>
                </c:pt>
                <c:pt idx="77">
                  <c:v>15</c:v>
                </c:pt>
                <c:pt idx="78">
                  <c:v>15</c:v>
                </c:pt>
                <c:pt idx="79">
                  <c:v>15</c:v>
                </c:pt>
                <c:pt idx="80">
                  <c:v>15</c:v>
                </c:pt>
                <c:pt idx="81">
                  <c:v>15</c:v>
                </c:pt>
                <c:pt idx="82">
                  <c:v>15</c:v>
                </c:pt>
                <c:pt idx="83">
                  <c:v>15</c:v>
                </c:pt>
                <c:pt idx="84">
                  <c:v>15</c:v>
                </c:pt>
                <c:pt idx="85">
                  <c:v>15</c:v>
                </c:pt>
                <c:pt idx="86">
                  <c:v>15</c:v>
                </c:pt>
                <c:pt idx="87">
                  <c:v>15</c:v>
                </c:pt>
                <c:pt idx="88">
                  <c:v>15</c:v>
                </c:pt>
                <c:pt idx="89">
                  <c:v>30</c:v>
                </c:pt>
                <c:pt idx="90">
                  <c:v>30</c:v>
                </c:pt>
                <c:pt idx="91">
                  <c:v>30</c:v>
                </c:pt>
                <c:pt idx="92">
                  <c:v>30</c:v>
                </c:pt>
                <c:pt idx="94">
                  <c:v>30</c:v>
                </c:pt>
                <c:pt idx="95">
                  <c:v>30</c:v>
                </c:pt>
                <c:pt idx="96">
                  <c:v>30</c:v>
                </c:pt>
                <c:pt idx="97">
                  <c:v>30</c:v>
                </c:pt>
                <c:pt idx="98">
                  <c:v>30</c:v>
                </c:pt>
                <c:pt idx="99">
                  <c:v>30</c:v>
                </c:pt>
                <c:pt idx="100">
                  <c:v>30</c:v>
                </c:pt>
                <c:pt idx="101">
                  <c:v>30</c:v>
                </c:pt>
                <c:pt idx="102">
                  <c:v>30</c:v>
                </c:pt>
                <c:pt idx="103">
                  <c:v>30</c:v>
                </c:pt>
                <c:pt idx="104">
                  <c:v>30</c:v>
                </c:pt>
                <c:pt idx="105">
                  <c:v>30</c:v>
                </c:pt>
                <c:pt idx="106">
                  <c:v>30</c:v>
                </c:pt>
                <c:pt idx="107">
                  <c:v>30</c:v>
                </c:pt>
                <c:pt idx="108">
                  <c:v>30</c:v>
                </c:pt>
                <c:pt idx="109">
                  <c:v>30</c:v>
                </c:pt>
                <c:pt idx="110">
                  <c:v>30</c:v>
                </c:pt>
                <c:pt idx="111">
                  <c:v>30</c:v>
                </c:pt>
                <c:pt idx="112">
                  <c:v>30</c:v>
                </c:pt>
              </c:numCache>
            </c:numRef>
          </c:xVal>
          <c:yVal>
            <c:numRef>
              <c:f>'Ark1'!$E$38:$E$150</c:f>
              <c:numCache>
                <c:formatCode>General</c:formatCode>
                <c:ptCount val="113"/>
                <c:pt idx="0">
                  <c:v>0</c:v>
                </c:pt>
                <c:pt idx="32" formatCode="0.0">
                  <c:v>3</c:v>
                </c:pt>
                <c:pt idx="45" formatCode="0.0">
                  <c:v>4.0999999999999996</c:v>
                </c:pt>
                <c:pt idx="58" formatCode="0.0">
                  <c:v>5.0999999999999996</c:v>
                </c:pt>
                <c:pt idx="69" formatCode="0.0">
                  <c:v>6.3</c:v>
                </c:pt>
                <c:pt idx="89">
                  <c:v>4.5999999999999996</c:v>
                </c:pt>
              </c:numCache>
            </c:numRef>
          </c:yVal>
          <c:smooth val="0"/>
          <c:extLst>
            <c:ext xmlns:c16="http://schemas.microsoft.com/office/drawing/2014/chart" uri="{C3380CC4-5D6E-409C-BE32-E72D297353CC}">
              <c16:uniqueId val="{00000020-DB98-454B-B802-EB718C6E6E54}"/>
            </c:ext>
          </c:extLst>
        </c:ser>
        <c:dLbls>
          <c:showLegendKey val="0"/>
          <c:showVal val="0"/>
          <c:showCatName val="0"/>
          <c:showSerName val="0"/>
          <c:showPercent val="0"/>
          <c:showBubbleSize val="0"/>
        </c:dLbls>
        <c:axId val="157090944"/>
        <c:axId val="157092864"/>
      </c:scatterChart>
      <c:valAx>
        <c:axId val="157090944"/>
        <c:scaling>
          <c:orientation val="minMax"/>
          <c:max val="30"/>
        </c:scaling>
        <c:delete val="0"/>
        <c:axPos val="b"/>
        <c:title>
          <c:tx>
            <c:rich>
              <a:bodyPr/>
              <a:lstStyle/>
              <a:p>
                <a:pPr>
                  <a:defRPr b="0"/>
                </a:pPr>
                <a:r>
                  <a:rPr lang="da-DK" b="0"/>
                  <a:t>Kg fosfor pr. ha</a:t>
                </a:r>
              </a:p>
            </c:rich>
          </c:tx>
          <c:overlay val="0"/>
        </c:title>
        <c:numFmt formatCode="General" sourceLinked="1"/>
        <c:majorTickMark val="out"/>
        <c:minorTickMark val="none"/>
        <c:tickLblPos val="nextTo"/>
        <c:crossAx val="157092864"/>
        <c:crosses val="autoZero"/>
        <c:crossBetween val="midCat"/>
      </c:valAx>
      <c:valAx>
        <c:axId val="157092864"/>
        <c:scaling>
          <c:orientation val="minMax"/>
        </c:scaling>
        <c:delete val="0"/>
        <c:axPos val="l"/>
        <c:majorGridlines/>
        <c:title>
          <c:tx>
            <c:rich>
              <a:bodyPr rot="-5400000" vert="horz"/>
              <a:lstStyle/>
              <a:p>
                <a:pPr>
                  <a:defRPr b="0"/>
                </a:pPr>
                <a:r>
                  <a:rPr lang="da-DK" b="0"/>
                  <a:t>Merudb., a.e. pr. ha</a:t>
                </a:r>
              </a:p>
            </c:rich>
          </c:tx>
          <c:overlay val="0"/>
        </c:title>
        <c:numFmt formatCode="General" sourceLinked="1"/>
        <c:majorTickMark val="out"/>
        <c:minorTickMark val="none"/>
        <c:tickLblPos val="nextTo"/>
        <c:crossAx val="157090944"/>
        <c:crosses val="autoZero"/>
        <c:crossBetween val="midCat"/>
      </c:valAx>
    </c:plotArea>
    <c:plotVisOnly val="1"/>
    <c:dispBlanksAs val="gap"/>
    <c:showDLblsOverMax val="0"/>
  </c:chart>
  <c:txPr>
    <a:bodyPr/>
    <a:lstStyle/>
    <a:p>
      <a:pPr>
        <a:defRPr sz="2400"/>
      </a:pPr>
      <a:endParaRPr lang="da-DK"/>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45065540986156E-2"/>
          <c:y val="5.0925925925925923E-2"/>
          <c:w val="0.84775781958355934"/>
          <c:h val="0.79275472056841423"/>
        </c:manualLayout>
      </c:layout>
      <c:scatterChart>
        <c:scatterStyle val="smoothMarker"/>
        <c:varyColors val="0"/>
        <c:ser>
          <c:idx val="0"/>
          <c:order val="0"/>
          <c:tx>
            <c:strRef>
              <c:f>'Ark1'!$C$26</c:f>
              <c:strCache>
                <c:ptCount val="1"/>
                <c:pt idx="0">
                  <c:v>Bio NP 5-8-0</c:v>
                </c:pt>
              </c:strCache>
            </c:strRef>
          </c:tx>
          <c:spPr>
            <a:ln w="44450" cap="rnd">
              <a:solidFill>
                <a:schemeClr val="accent1">
                  <a:lumMod val="60000"/>
                  <a:lumOff val="40000"/>
                </a:schemeClr>
              </a:solidFill>
              <a:round/>
            </a:ln>
            <a:effectLst/>
          </c:spPr>
          <c:marker>
            <c:symbol val="circle"/>
            <c:size val="5"/>
            <c:spPr>
              <a:solidFill>
                <a:schemeClr val="accent1"/>
              </a:solidFill>
              <a:ln w="9525">
                <a:solidFill>
                  <a:schemeClr val="accent1"/>
                </a:solidFill>
              </a:ln>
              <a:effectLst/>
            </c:spPr>
          </c:marker>
          <c:xVal>
            <c:numRef>
              <c:f>'Ark1'!$B$27:$B$33</c:f>
              <c:numCache>
                <c:formatCode>General</c:formatCode>
                <c:ptCount val="7"/>
                <c:pt idx="0">
                  <c:v>0</c:v>
                </c:pt>
                <c:pt idx="1">
                  <c:v>4</c:v>
                </c:pt>
                <c:pt idx="2">
                  <c:v>7.5</c:v>
                </c:pt>
                <c:pt idx="3">
                  <c:v>15</c:v>
                </c:pt>
                <c:pt idx="4">
                  <c:v>0</c:v>
                </c:pt>
                <c:pt idx="5">
                  <c:v>7.5</c:v>
                </c:pt>
                <c:pt idx="6">
                  <c:v>15</c:v>
                </c:pt>
              </c:numCache>
            </c:numRef>
          </c:xVal>
          <c:yVal>
            <c:numRef>
              <c:f>'Ark1'!$C$27:$C$33</c:f>
              <c:numCache>
                <c:formatCode>General</c:formatCode>
                <c:ptCount val="7"/>
                <c:pt idx="0">
                  <c:v>0</c:v>
                </c:pt>
                <c:pt idx="1">
                  <c:v>3.2</c:v>
                </c:pt>
                <c:pt idx="2">
                  <c:v>1.1000000000000001</c:v>
                </c:pt>
                <c:pt idx="3">
                  <c:v>-5.9</c:v>
                </c:pt>
              </c:numCache>
            </c:numRef>
          </c:yVal>
          <c:smooth val="1"/>
          <c:extLst>
            <c:ext xmlns:c16="http://schemas.microsoft.com/office/drawing/2014/chart" uri="{C3380CC4-5D6E-409C-BE32-E72D297353CC}">
              <c16:uniqueId val="{00000000-99AE-4F9F-B552-8637005496C5}"/>
            </c:ext>
          </c:extLst>
        </c:ser>
        <c:ser>
          <c:idx val="1"/>
          <c:order val="1"/>
          <c:tx>
            <c:strRef>
              <c:f>'Ark1'!$D$26</c:f>
              <c:strCache>
                <c:ptCount val="1"/>
                <c:pt idx="0">
                  <c:v>NP 18-20-0</c:v>
                </c:pt>
              </c:strCache>
            </c:strRef>
          </c:tx>
          <c:spPr>
            <a:ln w="38100" cap="rnd">
              <a:solidFill>
                <a:schemeClr val="accent1">
                  <a:lumMod val="75000"/>
                </a:schemeClr>
              </a:solidFill>
              <a:round/>
            </a:ln>
            <a:effectLst/>
          </c:spPr>
          <c:marker>
            <c:symbol val="circle"/>
            <c:size val="5"/>
            <c:spPr>
              <a:solidFill>
                <a:schemeClr val="accent2"/>
              </a:solidFill>
              <a:ln w="9525">
                <a:solidFill>
                  <a:schemeClr val="accent2"/>
                </a:solidFill>
              </a:ln>
              <a:effectLst/>
            </c:spPr>
          </c:marker>
          <c:xVal>
            <c:numRef>
              <c:f>'Ark1'!$B$27:$B$33</c:f>
              <c:numCache>
                <c:formatCode>General</c:formatCode>
                <c:ptCount val="7"/>
                <c:pt idx="0">
                  <c:v>0</c:v>
                </c:pt>
                <c:pt idx="1">
                  <c:v>4</c:v>
                </c:pt>
                <c:pt idx="2">
                  <c:v>7.5</c:v>
                </c:pt>
                <c:pt idx="3">
                  <c:v>15</c:v>
                </c:pt>
                <c:pt idx="4">
                  <c:v>0</c:v>
                </c:pt>
                <c:pt idx="5">
                  <c:v>7.5</c:v>
                </c:pt>
                <c:pt idx="6">
                  <c:v>15</c:v>
                </c:pt>
              </c:numCache>
            </c:numRef>
          </c:xVal>
          <c:yVal>
            <c:numRef>
              <c:f>'Ark1'!$D$27:$D$33</c:f>
              <c:numCache>
                <c:formatCode>General</c:formatCode>
                <c:ptCount val="7"/>
                <c:pt idx="4">
                  <c:v>0</c:v>
                </c:pt>
                <c:pt idx="5">
                  <c:v>3.9</c:v>
                </c:pt>
                <c:pt idx="6">
                  <c:v>5.6</c:v>
                </c:pt>
              </c:numCache>
            </c:numRef>
          </c:yVal>
          <c:smooth val="1"/>
          <c:extLst>
            <c:ext xmlns:c16="http://schemas.microsoft.com/office/drawing/2014/chart" uri="{C3380CC4-5D6E-409C-BE32-E72D297353CC}">
              <c16:uniqueId val="{00000001-99AE-4F9F-B552-8637005496C5}"/>
            </c:ext>
          </c:extLst>
        </c:ser>
        <c:dLbls>
          <c:showLegendKey val="0"/>
          <c:showVal val="0"/>
          <c:showCatName val="0"/>
          <c:showSerName val="0"/>
          <c:showPercent val="0"/>
          <c:showBubbleSize val="0"/>
        </c:dLbls>
        <c:axId val="723891832"/>
        <c:axId val="723896424"/>
      </c:scatterChart>
      <c:valAx>
        <c:axId val="723891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a:t>Kg P pr. ha</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723896424"/>
        <c:crosses val="autoZero"/>
        <c:crossBetween val="midCat"/>
      </c:valAx>
      <c:valAx>
        <c:axId val="723896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Merudb</a:t>
                </a:r>
                <a:r>
                  <a:rPr lang="da-DK" dirty="0"/>
                  <a:t>.,</a:t>
                </a:r>
                <a:r>
                  <a:rPr lang="da-DK" baseline="0" dirty="0"/>
                  <a:t> </a:t>
                </a:r>
                <a:r>
                  <a:rPr lang="da-DK" baseline="0" dirty="0" err="1"/>
                  <a:t>a.e</a:t>
                </a:r>
                <a:r>
                  <a:rPr lang="da-DK" baseline="0" dirty="0"/>
                  <a:t>. pr. ha</a:t>
                </a:r>
                <a:endParaRPr lang="da-DK"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7238918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53642333694318"/>
          <c:y val="4.2241893156559442E-2"/>
          <c:w val="0.89345454018376258"/>
          <c:h val="0.65024972548063631"/>
        </c:manualLayout>
      </c:layout>
      <c:barChart>
        <c:barDir val="col"/>
        <c:grouping val="clustered"/>
        <c:varyColors val="0"/>
        <c:ser>
          <c:idx val="0"/>
          <c:order val="0"/>
          <c:tx>
            <c:strRef>
              <c:f>'Ark1'!$C$3</c:f>
              <c:strCache>
                <c:ptCount val="1"/>
                <c:pt idx="0">
                  <c:v>Rågylle</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6="http://schemas.microsoft.com/office/drawing/2014/chart" uri="{C3380CC4-5D6E-409C-BE32-E72D297353CC}">
                  <c16:uniqueId val="{00000000-54D3-4780-BFCE-2C291DBFA6DA}"/>
                </c:ext>
              </c:extLst>
            </c:dLbl>
            <c:dLbl>
              <c:idx val="1"/>
              <c:tx>
                <c:rich>
                  <a:bodyPr/>
                  <a:lstStyle/>
                  <a:p>
                    <a:r>
                      <a:rPr lang="en-US"/>
                      <a:t>+12,3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6F-45D5-8DC9-508927BA2163}"/>
                </c:ext>
              </c:extLst>
            </c:dLbl>
            <c:dLbl>
              <c:idx val="2"/>
              <c:tx>
                <c:rich>
                  <a:bodyPr/>
                  <a:lstStyle/>
                  <a:p>
                    <a:r>
                      <a:rPr lang="en-US"/>
                      <a:t>+8,8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6F-45D5-8DC9-508927BA2163}"/>
                </c:ext>
              </c:extLst>
            </c:dLbl>
            <c:dLbl>
              <c:idx val="3"/>
              <c:tx>
                <c:rich>
                  <a:bodyPr/>
                  <a:lstStyle/>
                  <a:p>
                    <a:r>
                      <a:rPr lang="en-US"/>
                      <a:t>+13,6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6F-45D5-8DC9-508927BA216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'Ark1'!$A$4:$B$7</c:f>
              <c:multiLvlStrCache>
                <c:ptCount val="4"/>
                <c:lvl>
                  <c:pt idx="0">
                    <c:v>- NP</c:v>
                  </c:pt>
                  <c:pt idx="1">
                    <c:v>+ NP</c:v>
                  </c:pt>
                  <c:pt idx="2">
                    <c:v>- NP</c:v>
                  </c:pt>
                  <c:pt idx="3">
                    <c:v>+ NP</c:v>
                  </c:pt>
                </c:lvl>
                <c:lvl>
                  <c:pt idx="0">
                    <c:v>Trad. nedfældet</c:v>
                  </c:pt>
                  <c:pt idx="2">
                    <c:v>Placeret </c:v>
                  </c:pt>
                </c:lvl>
              </c:multiLvlStrCache>
            </c:multiLvlStrRef>
          </c:cat>
          <c:val>
            <c:numRef>
              <c:f>'Ark1'!$C$4:$C$7</c:f>
              <c:numCache>
                <c:formatCode>General</c:formatCode>
                <c:ptCount val="4"/>
                <c:pt idx="0">
                  <c:v>129.5</c:v>
                </c:pt>
                <c:pt idx="1">
                  <c:v>141.80000000000001</c:v>
                </c:pt>
                <c:pt idx="2">
                  <c:v>138.30000000000001</c:v>
                </c:pt>
                <c:pt idx="3">
                  <c:v>143.1</c:v>
                </c:pt>
              </c:numCache>
            </c:numRef>
          </c:val>
          <c:extLst>
            <c:ext xmlns:c16="http://schemas.microsoft.com/office/drawing/2014/chart" uri="{C3380CC4-5D6E-409C-BE32-E72D297353CC}">
              <c16:uniqueId val="{00000000-D56F-45D5-8DC9-508927BA2163}"/>
            </c:ext>
          </c:extLst>
        </c:ser>
        <c:dLbls>
          <c:showLegendKey val="0"/>
          <c:showVal val="0"/>
          <c:showCatName val="0"/>
          <c:showSerName val="0"/>
          <c:showPercent val="0"/>
          <c:showBubbleSize val="0"/>
        </c:dLbls>
        <c:gapWidth val="219"/>
        <c:overlap val="-27"/>
        <c:axId val="440084712"/>
        <c:axId val="440081104"/>
      </c:barChart>
      <c:catAx>
        <c:axId val="44008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081104"/>
        <c:crosses val="autoZero"/>
        <c:auto val="1"/>
        <c:lblAlgn val="ctr"/>
        <c:lblOffset val="100"/>
        <c:noMultiLvlLbl val="0"/>
      </c:catAx>
      <c:valAx>
        <c:axId val="44008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084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'Ark1'!$D$3</c:f>
              <c:strCache>
                <c:ptCount val="1"/>
                <c:pt idx="0">
                  <c:v>Afgasset gylle</c:v>
                </c:pt>
              </c:strCache>
            </c:strRef>
          </c:tx>
          <c:spPr>
            <a:solidFill>
              <a:schemeClr val="accent2"/>
            </a:solidFill>
            <a:ln>
              <a:noFill/>
            </a:ln>
            <a:effectLst/>
          </c:spPr>
          <c:invertIfNegative val="0"/>
          <c:dLbls>
            <c:dLbl>
              <c:idx val="1"/>
              <c:tx>
                <c:rich>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r>
                      <a:rPr lang="en-US"/>
                      <a:t>136,0</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A1-4877-812E-0825055D32E4}"/>
                </c:ext>
              </c:extLst>
            </c:dLbl>
            <c:dLbl>
              <c:idx val="2"/>
              <c:tx>
                <c:rich>
                  <a:bodyPr/>
                  <a:lstStyle/>
                  <a:p>
                    <a:r>
                      <a:rPr lang="en-US" dirty="0"/>
                      <a:t>-0,9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6F-45D5-8DC9-508927BA2163}"/>
                </c:ext>
              </c:extLst>
            </c:dLbl>
            <c:dLbl>
              <c:idx val="3"/>
              <c:tx>
                <c:rich>
                  <a:bodyPr/>
                  <a:lstStyle/>
                  <a:p>
                    <a:r>
                      <a:rPr lang="en-US" dirty="0"/>
                      <a:t>+5,0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6F-45D5-8DC9-508927BA216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'Ark1'!$A$4:$B$7</c:f>
              <c:multiLvlStrCache>
                <c:ptCount val="4"/>
                <c:lvl>
                  <c:pt idx="0">
                    <c:v>- NP</c:v>
                  </c:pt>
                  <c:pt idx="1">
                    <c:v>+ NP</c:v>
                  </c:pt>
                  <c:pt idx="2">
                    <c:v>- NP</c:v>
                  </c:pt>
                  <c:pt idx="3">
                    <c:v>+ NP</c:v>
                  </c:pt>
                </c:lvl>
                <c:lvl>
                  <c:pt idx="0">
                    <c:v>Trad. nedfældet</c:v>
                  </c:pt>
                  <c:pt idx="2">
                    <c:v>Placeret </c:v>
                  </c:pt>
                </c:lvl>
              </c:multiLvlStrCache>
            </c:multiLvlStrRef>
          </c:cat>
          <c:val>
            <c:numRef>
              <c:f>'Ark1'!$D$4:$D$7</c:f>
              <c:numCache>
                <c:formatCode>General</c:formatCode>
                <c:ptCount val="4"/>
                <c:pt idx="1">
                  <c:v>136</c:v>
                </c:pt>
                <c:pt idx="2">
                  <c:v>135.1</c:v>
                </c:pt>
                <c:pt idx="3">
                  <c:v>141</c:v>
                </c:pt>
              </c:numCache>
            </c:numRef>
          </c:val>
          <c:extLst>
            <c:ext xmlns:c16="http://schemas.microsoft.com/office/drawing/2014/chart" uri="{C3380CC4-5D6E-409C-BE32-E72D297353CC}">
              <c16:uniqueId val="{00000001-D56F-45D5-8DC9-508927BA2163}"/>
            </c:ext>
          </c:extLst>
        </c:ser>
        <c:dLbls>
          <c:showLegendKey val="0"/>
          <c:showVal val="0"/>
          <c:showCatName val="0"/>
          <c:showSerName val="0"/>
          <c:showPercent val="0"/>
          <c:showBubbleSize val="0"/>
        </c:dLbls>
        <c:gapWidth val="219"/>
        <c:overlap val="-27"/>
        <c:axId val="440084712"/>
        <c:axId val="440081104"/>
      </c:barChart>
      <c:catAx>
        <c:axId val="44008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081104"/>
        <c:crosses val="autoZero"/>
        <c:auto val="1"/>
        <c:lblAlgn val="ctr"/>
        <c:lblOffset val="100"/>
        <c:noMultiLvlLbl val="0"/>
      </c:catAx>
      <c:valAx>
        <c:axId val="44008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da-DK" dirty="0" err="1"/>
                  <a:t>a.e</a:t>
                </a:r>
                <a:r>
                  <a:rPr lang="da-DK" dirty="0"/>
                  <a:t>. pr. ha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crossAx val="440084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D0A636B-339A-4D26-BD9F-0743507A8BA5}" type="datetimeFigureOut">
              <a:rPr lang="en-GB" smtClean="0"/>
              <a:t>05/05/2020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C909004-5A13-4E89-9C6B-5A51303EFF0C}" type="datetimeFigureOut">
              <a:rPr lang="en-GB" smtClean="0"/>
              <a:t>05/05/2020</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Slætprognosen er udvidet med </a:t>
            </a:r>
            <a:r>
              <a:rPr lang="da-DK" dirty="0" err="1"/>
              <a:t>bl</a:t>
            </a:r>
            <a:r>
              <a:rPr lang="da-DK" dirty="0"/>
              <a:t>. 49 og modellerne er tilpasset med de nyeste forsøgsresultater. I samme prognose findes både konventionel og økologisk. Derudover er der mulighed for at tilpasse kløverandelen, der har betydning for proteinindhold, udbytteprofil og FK </a:t>
            </a:r>
            <a:r>
              <a:rPr lang="da-DK" dirty="0" err="1"/>
              <a:t>org</a:t>
            </a:r>
            <a:r>
              <a:rPr lang="da-DK" dirty="0"/>
              <a:t> stof.</a:t>
            </a:r>
          </a:p>
          <a:p>
            <a:r>
              <a:rPr lang="da-DK" dirty="0"/>
              <a:t>Endelig er det muligt at ”skrue tiden tilbage”. På feltet nederst er det muligt at indtaste en anden dato end aktuelle dato. Eksempelvis hvis man efterfølgende vil kigge tilbage på udviklingen tidligere. Alle indtastningsfelter kan skjules ved klik på pilen øverst til venstre, så prognosen kan udskrives på én side.</a:t>
            </a:r>
          </a:p>
        </p:txBody>
      </p:sp>
      <p:sp>
        <p:nvSpPr>
          <p:cNvPr id="4" name="Pladsholder til slidenummer 3"/>
          <p:cNvSpPr>
            <a:spLocks noGrp="1"/>
          </p:cNvSpPr>
          <p:nvPr>
            <p:ph type="sldNum" sz="quarter" idx="10"/>
          </p:nvPr>
        </p:nvSpPr>
        <p:spPr/>
        <p:txBody>
          <a:bodyPr/>
          <a:lstStyle/>
          <a:p>
            <a:fld id="{2C851D94-5711-4DB0-8CD6-B7C0F68C992F}" type="slidenum">
              <a:rPr lang="en-GB" smtClean="0"/>
              <a:t>9</a:t>
            </a:fld>
            <a:endParaRPr lang="en-GB"/>
          </a:p>
        </p:txBody>
      </p:sp>
    </p:spTree>
    <p:extLst>
      <p:ext uri="{BB962C8B-B14F-4D97-AF65-F5344CB8AC3E}">
        <p14:creationId xmlns:p14="http://schemas.microsoft.com/office/powerpoint/2010/main" val="387044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der indtastes en prøveværdi der er forskellig fra prognosen, parallelforskydes kurven, og udviklingen fortsættes herfra. Prognoserne omlægges til </a:t>
            </a:r>
            <a:r>
              <a:rPr lang="da-DK" dirty="0" err="1"/>
              <a:t>CropManager</a:t>
            </a:r>
            <a:r>
              <a:rPr lang="da-DK" dirty="0"/>
              <a:t> til 2019</a:t>
            </a:r>
          </a:p>
        </p:txBody>
      </p:sp>
      <p:sp>
        <p:nvSpPr>
          <p:cNvPr id="4" name="Pladsholder til slidenummer 3"/>
          <p:cNvSpPr>
            <a:spLocks noGrp="1"/>
          </p:cNvSpPr>
          <p:nvPr>
            <p:ph type="sldNum" sz="quarter" idx="10"/>
          </p:nvPr>
        </p:nvSpPr>
        <p:spPr/>
        <p:txBody>
          <a:bodyPr/>
          <a:lstStyle/>
          <a:p>
            <a:fld id="{2C851D94-5711-4DB0-8CD6-B7C0F68C992F}" type="slidenum">
              <a:rPr lang="en-GB" smtClean="0"/>
              <a:t>10</a:t>
            </a:fld>
            <a:endParaRPr lang="en-GB"/>
          </a:p>
        </p:txBody>
      </p:sp>
    </p:spTree>
    <p:extLst>
      <p:ext uri="{BB962C8B-B14F-4D97-AF65-F5344CB8AC3E}">
        <p14:creationId xmlns:p14="http://schemas.microsoft.com/office/powerpoint/2010/main" val="10428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57961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29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702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126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image" Target="../media/image33.png"/><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image" Target="../media/image33.png"/><Relationship Id="rId4"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7.jpg"/><Relationship Id="rId1" Type="http://schemas.openxmlformats.org/officeDocument/2006/relationships/slideMaster" Target="../slideMasters/slideMaster8.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7.jpg"/><Relationship Id="rId1" Type="http://schemas.openxmlformats.org/officeDocument/2006/relationships/slideMaster" Target="../slideMasters/slideMaster8.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9.xml"/><Relationship Id="rId4" Type="http://schemas.openxmlformats.org/officeDocument/2006/relationships/image" Target="../media/image42.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44.png"/><Relationship Id="rId4" Type="http://schemas.openxmlformats.org/officeDocument/2006/relationships/image" Target="../media/image30.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Master" Target="../slideMasters/slideMaster10.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3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Master" Target="../slideMasters/slideMaster11.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11.xml"/><Relationship Id="rId4" Type="http://schemas.openxmlformats.org/officeDocument/2006/relationships/image" Target="../media/image46.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Master" Target="../slideMasters/slideMaster1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25.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Master" Target="../slideMasters/slideMaster13.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3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3.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Master" Target="../slideMasters/slideMaster1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Master" Target="../slideMasters/slideMaster1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13.xml"/><Relationship Id="rId5" Type="http://schemas.openxmlformats.org/officeDocument/2006/relationships/image" Target="../media/image40.png"/><Relationship Id="rId4" Type="http://schemas.openxmlformats.org/officeDocument/2006/relationships/image" Target="../media/image4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Master" Target="../slideMasters/slideMaster13.xml"/><Relationship Id="rId5" Type="http://schemas.openxmlformats.org/officeDocument/2006/relationships/image" Target="../media/image47.png"/><Relationship Id="rId4"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Master" Target="../slideMasters/slideMaster13.xml"/><Relationship Id="rId5" Type="http://schemas.openxmlformats.org/officeDocument/2006/relationships/image" Target="../media/image47.png"/><Relationship Id="rId4"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bin"/><Relationship Id="rId1" Type="http://schemas.openxmlformats.org/officeDocument/2006/relationships/slideMaster" Target="../slideMasters/slideMaster14.xml"/><Relationship Id="rId5" Type="http://schemas.openxmlformats.org/officeDocument/2006/relationships/image" Target="../media/image54.emf"/><Relationship Id="rId4" Type="http://schemas.openxmlformats.org/officeDocument/2006/relationships/image" Target="../media/image53.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2.emf"/><Relationship Id="rId1" Type="http://schemas.openxmlformats.org/officeDocument/2006/relationships/slideMaster" Target="../slideMasters/slideMaster14.xml"/><Relationship Id="rId4" Type="http://schemas.openxmlformats.org/officeDocument/2006/relationships/image" Target="../media/image53.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2.emf"/><Relationship Id="rId1" Type="http://schemas.openxmlformats.org/officeDocument/2006/relationships/slideMaster" Target="../slideMasters/slideMaster14.xml"/><Relationship Id="rId4" Type="http://schemas.openxmlformats.org/officeDocument/2006/relationships/image" Target="../media/image53.emf"/></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teksttypografien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8" name="Text Placeholder 13"/>
          <p:cNvSpPr>
            <a:spLocks noGrp="1"/>
          </p:cNvSpPr>
          <p:nvPr>
            <p:ph type="body" sz="quarter" idx="28"/>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26972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30" name="Billed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91336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955723"/>
            <a:ext cx="9019553" cy="595869"/>
          </a:xfrm>
        </p:spPr>
        <p:txBody>
          <a:bodyPr wrap="square">
            <a:spAutoFit/>
          </a:bodyPr>
          <a:lstStyle>
            <a:lvl1pPr>
              <a:lnSpc>
                <a:spcPct val="88000"/>
              </a:lnSpc>
              <a:defRPr sz="44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forfatter, sted, dato mm.</a:t>
            </a:r>
          </a:p>
        </p:txBody>
      </p:sp>
      <p:pic>
        <p:nvPicPr>
          <p:cNvPr id="17" name="Picture 1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488361" y="6023806"/>
            <a:ext cx="1324800" cy="525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772934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1D99172C-8611-415F-946D-D7C7EEB79A1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 name="Rektangel 2">
            <a:extLst>
              <a:ext uri="{FF2B5EF4-FFF2-40B4-BE49-F238E27FC236}">
                <a16:creationId xmlns:a16="http://schemas.microsoft.com/office/drawing/2014/main" id="{591C27C8-A6C6-45EF-AA45-F446350180C5}"/>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3A6C4A4E-4CDF-4DD2-9830-A7D50BEE92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3204463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Forside - logos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l"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 name="Title 1"/>
          <p:cNvSpPr>
            <a:spLocks noGrp="1"/>
          </p:cNvSpPr>
          <p:nvPr>
            <p:ph type="ctrTitle" hasCustomPrompt="1"/>
          </p:nvPr>
        </p:nvSpPr>
        <p:spPr>
          <a:xfrm>
            <a:off x="511310" y="1901574"/>
            <a:ext cx="7394440" cy="704167"/>
          </a:xfrm>
        </p:spPr>
        <p:txBody>
          <a:bodyPr wrap="square">
            <a:spAutoFit/>
          </a:bodyPr>
          <a:lstStyle>
            <a:lvl1pPr>
              <a:lnSpc>
                <a:spcPct val="88000"/>
              </a:lnSpc>
              <a:defRPr sz="5200">
                <a:solidFill>
                  <a:schemeClr val="tx1">
                    <a:lumMod val="85000"/>
                    <a:lumOff val="15000"/>
                  </a:schemeClr>
                </a:solidFill>
              </a:defRPr>
            </a:lvl1pPr>
          </a:lstStyle>
          <a:p>
            <a:r>
              <a:rPr lang="da-DK" noProof="0" dirty="0"/>
              <a:t>Titel</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tx1">
                    <a:lumMod val="85000"/>
                    <a:lumOff val="15000"/>
                  </a:schemeClr>
                </a:solidFill>
              </a:defRPr>
            </a:lvl1pPr>
            <a:lvl2pPr marL="252000" indent="0">
              <a:buNone/>
              <a:defRPr/>
            </a:lvl2pPr>
          </a:lstStyle>
          <a:p>
            <a:pPr lvl="0"/>
            <a:r>
              <a:rPr lang="da-DK" dirty="0"/>
              <a:t>Forfatter, afdeling</a:t>
            </a:r>
            <a:br>
              <a:rPr lang="da-DK" dirty="0"/>
            </a:br>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8" name="Text Placeholder 13">
            <a:extLst>
              <a:ext uri="{FF2B5EF4-FFF2-40B4-BE49-F238E27FC236}">
                <a16:creationId xmlns:a16="http://schemas.microsoft.com/office/drawing/2014/main" id="{6C38C43D-CB3E-4996-93B6-66A351C11E7A}"/>
              </a:ext>
            </a:extLst>
          </p:cNvPr>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9" name="Text Placeholder 13">
            <a:extLst>
              <a:ext uri="{FF2B5EF4-FFF2-40B4-BE49-F238E27FC236}">
                <a16:creationId xmlns:a16="http://schemas.microsoft.com/office/drawing/2014/main" id="{7E4EF5DA-A0FF-4945-B23C-9A4F9B3BBFF5}"/>
              </a:ext>
            </a:extLst>
          </p:cNvPr>
          <p:cNvSpPr>
            <a:spLocks noGrp="1"/>
          </p:cNvSpPr>
          <p:nvPr>
            <p:ph type="body" sz="quarter" idx="24"/>
          </p:nvPr>
        </p:nvSpPr>
        <p:spPr>
          <a:xfrm>
            <a:off x="-1" y="5706000"/>
            <a:ext cx="12190413" cy="1152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0" name="Text Placeholder 13">
            <a:extLst>
              <a:ext uri="{FF2B5EF4-FFF2-40B4-BE49-F238E27FC236}">
                <a16:creationId xmlns:a16="http://schemas.microsoft.com/office/drawing/2014/main" id="{0DD0346A-0DFB-4119-A524-229B00FA08DF}"/>
              </a:ext>
            </a:extLst>
          </p:cNvPr>
          <p:cNvSpPr>
            <a:spLocks noGrp="1"/>
          </p:cNvSpPr>
          <p:nvPr>
            <p:ph type="body" sz="quarter" idx="26"/>
          </p:nvPr>
        </p:nvSpPr>
        <p:spPr>
          <a:xfrm>
            <a:off x="488361" y="6023805"/>
            <a:ext cx="1324800" cy="5256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1" name="Text Placeholder 13">
            <a:extLst>
              <a:ext uri="{FF2B5EF4-FFF2-40B4-BE49-F238E27FC236}">
                <a16:creationId xmlns:a16="http://schemas.microsoft.com/office/drawing/2014/main" id="{3BB35619-9846-44B7-BE8A-EAB0E9E64523}"/>
              </a:ext>
            </a:extLst>
          </p:cNvPr>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3" name="Pladsholder til billede 7">
            <a:extLst>
              <a:ext uri="{FF2B5EF4-FFF2-40B4-BE49-F238E27FC236}">
                <a16:creationId xmlns:a16="http://schemas.microsoft.com/office/drawing/2014/main" id="{F99DDAFA-4B0E-4086-A97D-887251888B3C}"/>
              </a:ext>
            </a:extLst>
          </p:cNvPr>
          <p:cNvSpPr>
            <a:spLocks noGrp="1"/>
          </p:cNvSpPr>
          <p:nvPr>
            <p:ph type="pic" sz="quarter" idx="15" hasCustomPrompt="1"/>
          </p:nvPr>
        </p:nvSpPr>
        <p:spPr>
          <a:xfrm>
            <a:off x="10291919" y="4731558"/>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6" name="Pladsholder til billede 7">
            <a:extLst>
              <a:ext uri="{FF2B5EF4-FFF2-40B4-BE49-F238E27FC236}">
                <a16:creationId xmlns:a16="http://schemas.microsoft.com/office/drawing/2014/main" id="{07B4E60E-1307-46FD-9B28-B0B8A5283D5E}"/>
              </a:ext>
            </a:extLst>
          </p:cNvPr>
          <p:cNvSpPr>
            <a:spLocks noGrp="1"/>
          </p:cNvSpPr>
          <p:nvPr>
            <p:ph type="pic" sz="quarter" idx="18" hasCustomPrompt="1"/>
          </p:nvPr>
        </p:nvSpPr>
        <p:spPr>
          <a:xfrm>
            <a:off x="10291919" y="3707562"/>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dirty="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Tree>
    <p:extLst>
      <p:ext uri="{BB962C8B-B14F-4D97-AF65-F5344CB8AC3E}">
        <p14:creationId xmlns:p14="http://schemas.microsoft.com/office/powerpoint/2010/main" val="249453383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Forside - LD+andre 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l"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 name="Title 1"/>
          <p:cNvSpPr>
            <a:spLocks noGrp="1"/>
          </p:cNvSpPr>
          <p:nvPr>
            <p:ph type="ctrTitle" hasCustomPrompt="1"/>
          </p:nvPr>
        </p:nvSpPr>
        <p:spPr>
          <a:xfrm>
            <a:off x="511310" y="1901574"/>
            <a:ext cx="7394440" cy="704167"/>
          </a:xfrm>
        </p:spPr>
        <p:txBody>
          <a:bodyPr wrap="square">
            <a:spAutoFit/>
          </a:bodyPr>
          <a:lstStyle>
            <a:lvl1pPr>
              <a:lnSpc>
                <a:spcPct val="88000"/>
              </a:lnSpc>
              <a:defRPr sz="5200">
                <a:solidFill>
                  <a:schemeClr val="tx1">
                    <a:lumMod val="85000"/>
                    <a:lumOff val="15000"/>
                  </a:schemeClr>
                </a:solidFill>
              </a:defRPr>
            </a:lvl1pPr>
          </a:lstStyle>
          <a:p>
            <a:r>
              <a:rPr lang="da-DK" noProof="0" dirty="0"/>
              <a:t>Titel</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tx1">
                    <a:lumMod val="85000"/>
                    <a:lumOff val="15000"/>
                  </a:schemeClr>
                </a:solidFill>
              </a:defRPr>
            </a:lvl1pPr>
            <a:lvl2pPr marL="252000" indent="0">
              <a:buNone/>
              <a:defRPr/>
            </a:lvl2pPr>
          </a:lstStyle>
          <a:p>
            <a:pPr lvl="0"/>
            <a:r>
              <a:rPr lang="da-DK" dirty="0"/>
              <a:t>Forfatter, afdeling</a:t>
            </a:r>
            <a:br>
              <a:rPr lang="da-DK" dirty="0"/>
            </a:br>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2" name="Text Placeholder 13">
            <a:extLst>
              <a:ext uri="{FF2B5EF4-FFF2-40B4-BE49-F238E27FC236}">
                <a16:creationId xmlns:a16="http://schemas.microsoft.com/office/drawing/2014/main" id="{2F7AEE7A-AEB5-4929-B1A9-AD75B55986E5}"/>
              </a:ext>
            </a:extLst>
          </p:cNvPr>
          <p:cNvSpPr>
            <a:spLocks noGrp="1"/>
          </p:cNvSpPr>
          <p:nvPr>
            <p:ph type="body" sz="quarter" idx="25"/>
          </p:nvPr>
        </p:nvSpPr>
        <p:spPr>
          <a:xfrm flipH="1">
            <a:off x="8432799" y="0"/>
            <a:ext cx="3757613"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Text Placeholder 13">
            <a:extLst>
              <a:ext uri="{FF2B5EF4-FFF2-40B4-BE49-F238E27FC236}">
                <a16:creationId xmlns:a16="http://schemas.microsoft.com/office/drawing/2014/main" id="{B0D44162-6250-4ACB-85B3-109AA1E6896A}"/>
              </a:ext>
            </a:extLst>
          </p:cNvPr>
          <p:cNvSpPr>
            <a:spLocks noGrp="1"/>
          </p:cNvSpPr>
          <p:nvPr>
            <p:ph type="body" sz="quarter" idx="24"/>
          </p:nvPr>
        </p:nvSpPr>
        <p:spPr>
          <a:xfrm>
            <a:off x="-1" y="5706000"/>
            <a:ext cx="12190413" cy="1152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a:extLst>
              <a:ext uri="{FF2B5EF4-FFF2-40B4-BE49-F238E27FC236}">
                <a16:creationId xmlns:a16="http://schemas.microsoft.com/office/drawing/2014/main" id="{26043E83-533F-4454-8E70-01190B62D25A}"/>
              </a:ext>
            </a:extLst>
          </p:cNvPr>
          <p:cNvSpPr>
            <a:spLocks noGrp="1"/>
          </p:cNvSpPr>
          <p:nvPr>
            <p:ph type="body" sz="quarter" idx="26"/>
          </p:nvPr>
        </p:nvSpPr>
        <p:spPr>
          <a:xfrm>
            <a:off x="488361" y="6023805"/>
            <a:ext cx="1324800" cy="5256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9" name="Text Placeholder 13">
            <a:extLst>
              <a:ext uri="{FF2B5EF4-FFF2-40B4-BE49-F238E27FC236}">
                <a16:creationId xmlns:a16="http://schemas.microsoft.com/office/drawing/2014/main" id="{8C8BD1C9-5C64-4661-B4FC-4C0AAECB83E6}"/>
              </a:ext>
            </a:extLst>
          </p:cNvPr>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3" name="Pladsholder til billede 7">
            <a:extLst>
              <a:ext uri="{FF2B5EF4-FFF2-40B4-BE49-F238E27FC236}">
                <a16:creationId xmlns:a16="http://schemas.microsoft.com/office/drawing/2014/main" id="{F99DDAFA-4B0E-4086-A97D-887251888B3C}"/>
              </a:ext>
            </a:extLst>
          </p:cNvPr>
          <p:cNvSpPr>
            <a:spLocks noGrp="1"/>
          </p:cNvSpPr>
          <p:nvPr>
            <p:ph type="pic" sz="quarter" idx="15" hasCustomPrompt="1"/>
          </p:nvPr>
        </p:nvSpPr>
        <p:spPr>
          <a:xfrm>
            <a:off x="8527111" y="3268744"/>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6" name="Pladsholder til billede 7">
            <a:extLst>
              <a:ext uri="{FF2B5EF4-FFF2-40B4-BE49-F238E27FC236}">
                <a16:creationId xmlns:a16="http://schemas.microsoft.com/office/drawing/2014/main" id="{07B4E60E-1307-46FD-9B28-B0B8A5283D5E}"/>
              </a:ext>
            </a:extLst>
          </p:cNvPr>
          <p:cNvSpPr>
            <a:spLocks noGrp="1"/>
          </p:cNvSpPr>
          <p:nvPr>
            <p:ph type="pic" sz="quarter" idx="18" hasCustomPrompt="1"/>
          </p:nvPr>
        </p:nvSpPr>
        <p:spPr>
          <a:xfrm>
            <a:off x="10481911" y="3268744"/>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dirty="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7" name="Pladsholder til billede 7">
            <a:extLst>
              <a:ext uri="{FF2B5EF4-FFF2-40B4-BE49-F238E27FC236}">
                <a16:creationId xmlns:a16="http://schemas.microsoft.com/office/drawing/2014/main" id="{E1C49C4F-61CE-4E77-9E17-E87FDF2AF7E1}"/>
              </a:ext>
            </a:extLst>
          </p:cNvPr>
          <p:cNvSpPr>
            <a:spLocks noGrp="1"/>
          </p:cNvSpPr>
          <p:nvPr>
            <p:ph type="pic" sz="quarter" idx="34" hasCustomPrompt="1"/>
          </p:nvPr>
        </p:nvSpPr>
        <p:spPr>
          <a:xfrm>
            <a:off x="8527111" y="4297829"/>
            <a:ext cx="3600000" cy="1332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LD-logo her. Q:\SEGES_Visuel_identitet\PowerPoint\Skabeloner\Grafik til SEGES </a:t>
            </a:r>
            <a:r>
              <a:rPr lang="da-DK" noProof="0" dirty="0" err="1"/>
              <a:t>pptx</a:t>
            </a:r>
            <a:endParaRPr lang="da-DK" noProof="0" dirty="0"/>
          </a:p>
          <a:p>
            <a:pPr lvl="0"/>
            <a:endParaRPr lang="da-DK" noProof="0" dirty="0"/>
          </a:p>
        </p:txBody>
      </p:sp>
    </p:spTree>
    <p:extLst>
      <p:ext uri="{BB962C8B-B14F-4D97-AF65-F5344CB8AC3E}">
        <p14:creationId xmlns:p14="http://schemas.microsoft.com/office/powerpoint/2010/main" val="421430558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1"/>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488361" y="6023807"/>
            <a:ext cx="1324800" cy="5256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6"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2426829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488361" y="6014934"/>
            <a:ext cx="1324800" cy="525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 name="Rektangel 2">
            <a:extLst>
              <a:ext uri="{FF2B5EF4-FFF2-40B4-BE49-F238E27FC236}">
                <a16:creationId xmlns:a16="http://schemas.microsoft.com/office/drawing/2014/main" id="{E3C26BB1-5B0D-4593-98CD-F0195410A072}"/>
              </a:ext>
            </a:extLst>
          </p:cNvPr>
          <p:cNvSpPr/>
          <p:nvPr userDrawn="1"/>
        </p:nvSpPr>
        <p:spPr>
          <a:xfrm>
            <a:off x="1362" y="2241958"/>
            <a:ext cx="12190412" cy="3460344"/>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Tree>
    <p:extLst>
      <p:ext uri="{BB962C8B-B14F-4D97-AF65-F5344CB8AC3E}">
        <p14:creationId xmlns:p14="http://schemas.microsoft.com/office/powerpoint/2010/main" val="833109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Rektangel 14">
            <a:extLst>
              <a:ext uri="{FF2B5EF4-FFF2-40B4-BE49-F238E27FC236}">
                <a16:creationId xmlns:a16="http://schemas.microsoft.com/office/drawing/2014/main" id="{CCE9D332-D2FF-4F02-A1E1-6D184997ACDD}"/>
              </a:ext>
            </a:extLst>
          </p:cNvPr>
          <p:cNvSpPr/>
          <p:nvPr userDrawn="1"/>
        </p:nvSpPr>
        <p:spPr>
          <a:xfrm>
            <a:off x="1362" y="2241958"/>
            <a:ext cx="12190412" cy="3460344"/>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pic>
        <p:nvPicPr>
          <p:cNvPr id="12" name="Billede 11">
            <a:extLst>
              <a:ext uri="{FF2B5EF4-FFF2-40B4-BE49-F238E27FC236}">
                <a16:creationId xmlns:a16="http://schemas.microsoft.com/office/drawing/2014/main" id="{A869F1DC-553C-4CAB-90B6-16D88C5EE1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39794330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8361" y="6041559"/>
            <a:ext cx="1324800" cy="525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Rektangel 11">
            <a:extLst>
              <a:ext uri="{FF2B5EF4-FFF2-40B4-BE49-F238E27FC236}">
                <a16:creationId xmlns:a16="http://schemas.microsoft.com/office/drawing/2014/main" id="{F4796E07-68E1-478F-9CE0-4A523775847C}"/>
              </a:ext>
            </a:extLst>
          </p:cNvPr>
          <p:cNvSpPr/>
          <p:nvPr userDrawn="1"/>
        </p:nvSpPr>
        <p:spPr>
          <a:xfrm>
            <a:off x="1" y="2743838"/>
            <a:ext cx="12190412" cy="2520001"/>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Tree>
    <p:extLst>
      <p:ext uri="{BB962C8B-B14F-4D97-AF65-F5344CB8AC3E}">
        <p14:creationId xmlns:p14="http://schemas.microsoft.com/office/powerpoint/2010/main" val="3175099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Rektangel 12">
            <a:extLst>
              <a:ext uri="{FF2B5EF4-FFF2-40B4-BE49-F238E27FC236}">
                <a16:creationId xmlns:a16="http://schemas.microsoft.com/office/drawing/2014/main" id="{5721ADF0-10D7-4EE0-B18F-384487A6B26C}"/>
              </a:ext>
            </a:extLst>
          </p:cNvPr>
          <p:cNvSpPr/>
          <p:nvPr userDrawn="1"/>
        </p:nvSpPr>
        <p:spPr>
          <a:xfrm>
            <a:off x="1" y="2743838"/>
            <a:ext cx="12190412" cy="2520001"/>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pic>
        <p:nvPicPr>
          <p:cNvPr id="14" name="Billede 13">
            <a:extLst>
              <a:ext uri="{FF2B5EF4-FFF2-40B4-BE49-F238E27FC236}">
                <a16:creationId xmlns:a16="http://schemas.microsoft.com/office/drawing/2014/main" id="{114942A4-CDD0-4795-B75B-5B31675F09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432209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8" name="Rektangel 27">
            <a:extLst>
              <a:ext uri="{FF2B5EF4-FFF2-40B4-BE49-F238E27FC236}">
                <a16:creationId xmlns:a16="http://schemas.microsoft.com/office/drawing/2014/main" id="{6EF49154-3531-45AA-889E-DB444BFEF952}"/>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9" name="Rektangel 28">
            <a:extLst>
              <a:ext uri="{FF2B5EF4-FFF2-40B4-BE49-F238E27FC236}">
                <a16:creationId xmlns:a16="http://schemas.microsoft.com/office/drawing/2014/main" id="{56DCC11A-2E79-4A11-B94E-3CEE2527F50A}"/>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0" name="Billede 29">
            <a:extLst>
              <a:ext uri="{FF2B5EF4-FFF2-40B4-BE49-F238E27FC236}">
                <a16:creationId xmlns:a16="http://schemas.microsoft.com/office/drawing/2014/main" id="{3DB49457-41BC-4F35-8AF1-351EFC050D4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55952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31" name="Billede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17761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0" name="Rektangel 29">
            <a:extLst>
              <a:ext uri="{FF2B5EF4-FFF2-40B4-BE49-F238E27FC236}">
                <a16:creationId xmlns:a16="http://schemas.microsoft.com/office/drawing/2014/main" id="{A67EE0A7-9A56-4574-8C07-DBE19E650B29}"/>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1" name="Rektangel 30">
            <a:extLst>
              <a:ext uri="{FF2B5EF4-FFF2-40B4-BE49-F238E27FC236}">
                <a16:creationId xmlns:a16="http://schemas.microsoft.com/office/drawing/2014/main" id="{0ACA79AE-A6F3-4D99-AB28-7F190C4C48D9}"/>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47D3B01A-0448-4DA4-88BC-58A41174235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8572027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1" name="Rektangel 30">
            <a:extLst>
              <a:ext uri="{FF2B5EF4-FFF2-40B4-BE49-F238E27FC236}">
                <a16:creationId xmlns:a16="http://schemas.microsoft.com/office/drawing/2014/main" id="{C2E099A5-A389-4C1F-9A72-BA492FC9CC32}"/>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2" name="Rektangel 31">
            <a:extLst>
              <a:ext uri="{FF2B5EF4-FFF2-40B4-BE49-F238E27FC236}">
                <a16:creationId xmlns:a16="http://schemas.microsoft.com/office/drawing/2014/main" id="{5F2AE118-6811-4404-9FA9-5D5911402E3B}"/>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6" name="Billede 35">
            <a:extLst>
              <a:ext uri="{FF2B5EF4-FFF2-40B4-BE49-F238E27FC236}">
                <a16:creationId xmlns:a16="http://schemas.microsoft.com/office/drawing/2014/main" id="{E0B77891-417E-4402-A6C2-05BA2CF52AB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603794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3" name="Rektangel 12">
            <a:extLst>
              <a:ext uri="{FF2B5EF4-FFF2-40B4-BE49-F238E27FC236}">
                <a16:creationId xmlns:a16="http://schemas.microsoft.com/office/drawing/2014/main" id="{79668417-CFF0-4460-8C6D-604A0A01D2B3}"/>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6" name="Rektangel 15">
            <a:extLst>
              <a:ext uri="{FF2B5EF4-FFF2-40B4-BE49-F238E27FC236}">
                <a16:creationId xmlns:a16="http://schemas.microsoft.com/office/drawing/2014/main" id="{29C518EC-6575-41DD-91C4-2FDA176E3332}"/>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7" name="Billede 16">
            <a:extLst>
              <a:ext uri="{FF2B5EF4-FFF2-40B4-BE49-F238E27FC236}">
                <a16:creationId xmlns:a16="http://schemas.microsoft.com/office/drawing/2014/main" id="{53E91719-7C88-4B43-97A8-78310D5583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453300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9" name="Text Placeholder 13"/>
          <p:cNvSpPr>
            <a:spLocks noGrp="1"/>
          </p:cNvSpPr>
          <p:nvPr>
            <p:ph type="body" sz="quarter" idx="26"/>
          </p:nvPr>
        </p:nvSpPr>
        <p:spPr>
          <a:xfrm>
            <a:off x="497239" y="6023803"/>
            <a:ext cx="1324800" cy="525600"/>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291410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7" name="Rektangel 16">
            <a:extLst>
              <a:ext uri="{FF2B5EF4-FFF2-40B4-BE49-F238E27FC236}">
                <a16:creationId xmlns:a16="http://schemas.microsoft.com/office/drawing/2014/main" id="{D33554C5-1539-4E63-AC70-20C44346AC2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9" name="Rektangel 18">
            <a:extLst>
              <a:ext uri="{FF2B5EF4-FFF2-40B4-BE49-F238E27FC236}">
                <a16:creationId xmlns:a16="http://schemas.microsoft.com/office/drawing/2014/main" id="{B3525851-2079-4ED7-9888-D0A61B6A0CF4}"/>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0" name="Billede 19">
            <a:extLst>
              <a:ext uri="{FF2B5EF4-FFF2-40B4-BE49-F238E27FC236}">
                <a16:creationId xmlns:a16="http://schemas.microsoft.com/office/drawing/2014/main" id="{877D602E-A319-4EFF-96BC-BE274DB2D03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9827892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9" name="Rektangel 28">
            <a:extLst>
              <a:ext uri="{FF2B5EF4-FFF2-40B4-BE49-F238E27FC236}">
                <a16:creationId xmlns:a16="http://schemas.microsoft.com/office/drawing/2014/main" id="{622261DA-95CF-46A3-AAFF-72C2ACB7A40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0" name="Rektangel 29">
            <a:extLst>
              <a:ext uri="{FF2B5EF4-FFF2-40B4-BE49-F238E27FC236}">
                <a16:creationId xmlns:a16="http://schemas.microsoft.com/office/drawing/2014/main" id="{457209C7-B825-4343-B548-316D109EB157}"/>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8" name="Billede 27">
            <a:extLst>
              <a:ext uri="{FF2B5EF4-FFF2-40B4-BE49-F238E27FC236}">
                <a16:creationId xmlns:a16="http://schemas.microsoft.com/office/drawing/2014/main" id="{9576BB2D-8E86-4444-9642-A01E962767B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0833951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rgbClr val="C8C7B2">
              <a:alpha val="75000"/>
            </a:srgb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97239" y="6032683"/>
            <a:ext cx="1324800" cy="525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258286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488361" y="6032681"/>
            <a:ext cx="1324800" cy="525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6214660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Titel og indholdsobjekt">
    <p:bg>
      <p:bgPr>
        <a:solidFill>
          <a:schemeClr val="bg1"/>
        </a:solidFill>
        <a:effectLst/>
      </p:bgPr>
    </p:bg>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1426811" y="6492876"/>
            <a:ext cx="2844430" cy="365125"/>
          </a:xfrm>
        </p:spPr>
        <p:txBody>
          <a:bodyPr/>
          <a:lstStyle>
            <a:lvl1pPr algn="l">
              <a:defRPr sz="1600">
                <a:solidFill>
                  <a:schemeClr val="tx1">
                    <a:lumMod val="65000"/>
                    <a:lumOff val="35000"/>
                  </a:schemeClr>
                </a:solidFill>
              </a:defRPr>
            </a:lvl1pPr>
          </a:lstStyle>
          <a:p>
            <a:pPr>
              <a:defRPr/>
            </a:pPr>
            <a:fld id="{889B7EF3-B023-4829-8A6F-99DBBBEDC9AD}" type="datetime2">
              <a:rPr lang="da-DK" smtClean="0"/>
              <a:pPr>
                <a:defRPr/>
              </a:pPr>
              <a:t>5. maj 2020</a:t>
            </a:fld>
            <a:endParaRPr lang="da-DK" dirty="0"/>
          </a:p>
        </p:txBody>
      </p:sp>
      <p:sp>
        <p:nvSpPr>
          <p:cNvPr id="7" name="Pladsholder til diasnummer 4"/>
          <p:cNvSpPr>
            <a:spLocks noGrp="1"/>
          </p:cNvSpPr>
          <p:nvPr>
            <p:ph type="sldNum" sz="quarter" idx="11"/>
          </p:nvPr>
        </p:nvSpPr>
        <p:spPr>
          <a:xfrm>
            <a:off x="402478" y="6492876"/>
            <a:ext cx="1100523" cy="365125"/>
          </a:xfrm>
        </p:spPr>
        <p:txBody>
          <a:bodyPr/>
          <a:lstStyle>
            <a:lvl1pPr algn="r">
              <a:defRPr sz="1600">
                <a:solidFill>
                  <a:schemeClr val="tx1">
                    <a:lumMod val="65000"/>
                    <a:lumOff val="35000"/>
                  </a:schemeClr>
                </a:solidFill>
              </a:defRPr>
            </a:lvl1pPr>
          </a:lstStyle>
          <a:p>
            <a:pPr>
              <a:defRPr/>
            </a:pPr>
            <a:fld id="{774876A2-58FF-4631-9985-D3CD04231D87}" type="slidenum">
              <a:rPr lang="da-DK" smtClean="0"/>
              <a:pPr>
                <a:defRPr/>
              </a:pPr>
              <a:t>‹nr.›</a:t>
            </a:fld>
            <a:r>
              <a:rPr lang="da-DK"/>
              <a:t>...|</a:t>
            </a:r>
            <a:endParaRPr lang="da-DK" dirty="0"/>
          </a:p>
        </p:txBody>
      </p:sp>
      <p:sp>
        <p:nvSpPr>
          <p:cNvPr id="10" name="Pladsholder til indhold 9"/>
          <p:cNvSpPr>
            <a:spLocks noGrp="1"/>
          </p:cNvSpPr>
          <p:nvPr>
            <p:ph sz="quarter" idx="12"/>
          </p:nvPr>
        </p:nvSpPr>
        <p:spPr>
          <a:xfrm>
            <a:off x="527313" y="1484785"/>
            <a:ext cx="11327784" cy="396014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48967185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pic>
        <p:nvPicPr>
          <p:cNvPr id="18" name="Pladsholder til billede 2">
            <a:extLst>
              <a:ext uri="{FF2B5EF4-FFF2-40B4-BE49-F238E27FC236}">
                <a16:creationId xmlns:a16="http://schemas.microsoft.com/office/drawing/2014/main" id="{D2ED26BA-F296-45E4-A92E-B006BCD68460}"/>
              </a:ext>
            </a:extLst>
          </p:cNvPr>
          <p:cNvPicPr>
            <a:picLocks noChangeAspect="1"/>
          </p:cNvPicPr>
          <p:nvPr userDrawn="1"/>
        </p:nvPicPr>
        <p:blipFill>
          <a:blip r:embed="rId2">
            <a:extLst>
              <a:ext uri="{28A0092B-C50C-407E-A947-70E740481C1C}">
                <a14:useLocalDpi xmlns:a14="http://schemas.microsoft.com/office/drawing/2010/main" val="0"/>
              </a:ext>
            </a:extLst>
          </a:blip>
          <a:srcRect t="824" b="824"/>
          <a:stretch>
            <a:fillRect/>
          </a:stretch>
        </p:blipFill>
        <p:spPr>
          <a:xfrm>
            <a:off x="-5497" y="0"/>
            <a:ext cx="12204700" cy="6858000"/>
          </a:xfrm>
          <a:prstGeom prst="rect">
            <a:avLst/>
          </a:prstGeom>
        </p:spPr>
      </p:pic>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7" name="Picture 16"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523874" y="6165851"/>
            <a:ext cx="571501" cy="228600"/>
          </a:xfrm>
          <a:blipFill rotWithShape="1">
            <a:blip r:embed="rId5"/>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Rektangel 13">
            <a:extLst>
              <a:ext uri="{FF2B5EF4-FFF2-40B4-BE49-F238E27FC236}">
                <a16:creationId xmlns:a16="http://schemas.microsoft.com/office/drawing/2014/main" id="{84E3E239-6503-40C0-9556-2D946F5D6B11}"/>
              </a:ext>
            </a:extLst>
          </p:cNvPr>
          <p:cNvSpPr/>
          <p:nvPr userDrawn="1"/>
        </p:nvSpPr>
        <p:spPr>
          <a:xfrm>
            <a:off x="-5497" y="-1056"/>
            <a:ext cx="9787672" cy="57060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a-DK" sz="1400" dirty="0" err="1"/>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1">
                    <a:lumMod val="95000"/>
                    <a:lumOff val="5000"/>
                  </a:schemeClr>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tx1">
                    <a:lumMod val="95000"/>
                    <a:lumOff val="5000"/>
                  </a:schemeClr>
                </a:solidFill>
              </a:defRPr>
            </a:lvl1pPr>
            <a:lvl2pPr marL="252000" indent="0">
              <a:buNone/>
              <a:defRPr/>
            </a:lvl2pPr>
          </a:lstStyle>
          <a:p>
            <a:pPr lvl="0"/>
            <a:r>
              <a:rPr lang="da-DK" dirty="0"/>
              <a:t>Klik for at tilføje forfatter og evt. afdeling</a:t>
            </a:r>
          </a:p>
        </p:txBody>
      </p:sp>
      <p:pic>
        <p:nvPicPr>
          <p:cNvPr id="19" name="Picture 3" descr="S:\2 Projektarkiv\2483 Planteavlskongres\logoer\2016 plk logo\plantekongres.png">
            <a:extLst>
              <a:ext uri="{FF2B5EF4-FFF2-40B4-BE49-F238E27FC236}">
                <a16:creationId xmlns:a16="http://schemas.microsoft.com/office/drawing/2014/main" id="{56EA7AAF-AE72-4A02-AB78-B458C39510F1}"/>
              </a:ext>
            </a:extLst>
          </p:cNvPr>
          <p:cNvPicPr>
            <a:picLocks noChangeAspect="1" noChangeArrowheads="1"/>
          </p:cNvPicPr>
          <p:nvPr userDrawn="1"/>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587" y="6047581"/>
            <a:ext cx="2302666" cy="4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0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8520702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sz="3200"/>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a:xfrm>
            <a:off x="10329333" y="-267582"/>
            <a:ext cx="1012824" cy="144001"/>
          </a:xfrm>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a:xfrm>
            <a:off x="11342157" y="-267581"/>
            <a:ext cx="246143" cy="144000"/>
          </a:xfrm>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lvl1pPr>
              <a:spcAft>
                <a:spcPts val="600"/>
              </a:spcAft>
              <a:defRPr sz="2800"/>
            </a:lvl1pPr>
            <a:lvl2pPr>
              <a:spcAft>
                <a:spcPts val="600"/>
              </a:spcAft>
              <a:defRPr sz="2400"/>
            </a:lvl2pPr>
            <a:lvl3pPr>
              <a:spcAft>
                <a:spcPts val="600"/>
              </a:spcAft>
              <a:defRPr sz="2000"/>
            </a:lvl3pPr>
            <a:lvl4pPr>
              <a:spcAft>
                <a:spcPts val="600"/>
              </a:spcAft>
              <a:defRPr sz="2000"/>
            </a:lvl4pPr>
            <a:lvl5pPr>
              <a:spcAft>
                <a:spcPts val="600"/>
              </a:spcAft>
              <a:defRPr sz="20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5" name="Billede 3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3320802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Forside - Med partnerlogoe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BA02322-5B90-4A90-AAF4-2EDC683052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 y="-3212"/>
            <a:ext cx="9971615" cy="5697116"/>
          </a:xfrm>
          <a:prstGeom prst="rect">
            <a:avLst/>
          </a:prstGeom>
        </p:spPr>
      </p:pic>
      <p:sp>
        <p:nvSpPr>
          <p:cNvPr id="5" name="Rektangel 4">
            <a:extLst>
              <a:ext uri="{FF2B5EF4-FFF2-40B4-BE49-F238E27FC236}">
                <a16:creationId xmlns:a16="http://schemas.microsoft.com/office/drawing/2014/main" id="{2382B245-4DB4-455B-A9CE-55DEB874E6E8}"/>
              </a:ext>
            </a:extLst>
          </p:cNvPr>
          <p:cNvSpPr/>
          <p:nvPr userDrawn="1"/>
        </p:nvSpPr>
        <p:spPr>
          <a:xfrm>
            <a:off x="7984067" y="0"/>
            <a:ext cx="4220633" cy="684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 name="Rektangel 2">
            <a:extLst>
              <a:ext uri="{FF2B5EF4-FFF2-40B4-BE49-F238E27FC236}">
                <a16:creationId xmlns:a16="http://schemas.microsoft.com/office/drawing/2014/main" id="{489219D0-EBF0-4A47-9403-3B8E23CD5881}"/>
              </a:ext>
            </a:extLst>
          </p:cNvPr>
          <p:cNvSpPr/>
          <p:nvPr userDrawn="1"/>
        </p:nvSpPr>
        <p:spPr>
          <a:xfrm>
            <a:off x="-1" y="5706000"/>
            <a:ext cx="12190413" cy="1139904"/>
          </a:xfrm>
          <a:prstGeom prst="rect">
            <a:avLst/>
          </a:prstGeom>
          <a:solidFill>
            <a:srgbClr val="C8C7B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pic>
        <p:nvPicPr>
          <p:cNvPr id="16" name="Billede 15">
            <a:extLst>
              <a:ext uri="{FF2B5EF4-FFF2-40B4-BE49-F238E27FC236}">
                <a16:creationId xmlns:a16="http://schemas.microsoft.com/office/drawing/2014/main" id="{BA63F426-FD5B-4C79-861E-4FD98E6343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9750" y="6161812"/>
            <a:ext cx="572208" cy="228279"/>
          </a:xfrm>
          <a:prstGeom prst="rect">
            <a:avLst/>
          </a:prstGeom>
        </p:spPr>
      </p:pic>
      <p:sp>
        <p:nvSpPr>
          <p:cNvPr id="23" name="Pladsholder til billede 7">
            <a:extLst>
              <a:ext uri="{FF2B5EF4-FFF2-40B4-BE49-F238E27FC236}">
                <a16:creationId xmlns:a16="http://schemas.microsoft.com/office/drawing/2014/main" id="{D2E1E368-34F4-464B-BFB7-32410D233542}"/>
              </a:ext>
            </a:extLst>
          </p:cNvPr>
          <p:cNvSpPr>
            <a:spLocks noGrp="1"/>
          </p:cNvSpPr>
          <p:nvPr>
            <p:ph type="pic" sz="quarter" idx="15" hasCustomPrompt="1"/>
          </p:nvPr>
        </p:nvSpPr>
        <p:spPr>
          <a:xfrm>
            <a:off x="8323546" y="4718258"/>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6" name="Pladsholder til billede 7">
            <a:extLst>
              <a:ext uri="{FF2B5EF4-FFF2-40B4-BE49-F238E27FC236}">
                <a16:creationId xmlns:a16="http://schemas.microsoft.com/office/drawing/2014/main" id="{8846F628-3A2D-41AC-8338-897085BB3119}"/>
              </a:ext>
            </a:extLst>
          </p:cNvPr>
          <p:cNvSpPr>
            <a:spLocks noGrp="1"/>
          </p:cNvSpPr>
          <p:nvPr>
            <p:ph type="pic" sz="quarter" idx="18" hasCustomPrompt="1"/>
          </p:nvPr>
        </p:nvSpPr>
        <p:spPr>
          <a:xfrm>
            <a:off x="10297278" y="4700896"/>
            <a:ext cx="1645200" cy="86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900" kern="1200" baseline="0" noProof="0" dirty="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7" name="Pladsholder til billede 7">
            <a:extLst>
              <a:ext uri="{FF2B5EF4-FFF2-40B4-BE49-F238E27FC236}">
                <a16:creationId xmlns:a16="http://schemas.microsoft.com/office/drawing/2014/main" id="{65E0CAAD-AB65-4E7B-A20F-FF41CAA959AF}"/>
              </a:ext>
            </a:extLst>
          </p:cNvPr>
          <p:cNvSpPr>
            <a:spLocks noGrp="1"/>
          </p:cNvSpPr>
          <p:nvPr>
            <p:ph type="pic" sz="quarter" idx="34" hasCustomPrompt="1"/>
          </p:nvPr>
        </p:nvSpPr>
        <p:spPr>
          <a:xfrm>
            <a:off x="8342478" y="998295"/>
            <a:ext cx="3600000" cy="1584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LD-logo her. Q:\SEGES_Visuel_identitet\PowerPoint\Skabeloner\Grafik til SEGES </a:t>
            </a:r>
            <a:r>
              <a:rPr lang="da-DK" noProof="0" dirty="0" err="1"/>
              <a:t>pptx</a:t>
            </a:r>
            <a:endParaRPr lang="da-DK" noProof="0" dirty="0"/>
          </a:p>
          <a:p>
            <a:pPr lvl="0"/>
            <a:endParaRPr lang="da-DK" noProof="0" dirty="0"/>
          </a:p>
        </p:txBody>
      </p:sp>
      <p:sp>
        <p:nvSpPr>
          <p:cNvPr id="32" name="Rektangel 31">
            <a:extLst>
              <a:ext uri="{FF2B5EF4-FFF2-40B4-BE49-F238E27FC236}">
                <a16:creationId xmlns:a16="http://schemas.microsoft.com/office/drawing/2014/main" id="{5EC3028F-851A-408A-99EA-7597357BF75D}"/>
              </a:ext>
            </a:extLst>
          </p:cNvPr>
          <p:cNvSpPr/>
          <p:nvPr userDrawn="1"/>
        </p:nvSpPr>
        <p:spPr>
          <a:xfrm>
            <a:off x="-5497" y="-1056"/>
            <a:ext cx="7984068" cy="57060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a-DK" sz="1400" dirty="0" err="1"/>
          </a:p>
        </p:txBody>
      </p:sp>
      <p:pic>
        <p:nvPicPr>
          <p:cNvPr id="31" name="Picture 3" descr="S:\2 Projektarkiv\2483 Planteavlskongres\logoer\2016 plk logo\plantekongres.png">
            <a:extLst>
              <a:ext uri="{FF2B5EF4-FFF2-40B4-BE49-F238E27FC236}">
                <a16:creationId xmlns:a16="http://schemas.microsoft.com/office/drawing/2014/main" id="{0727BC43-80EE-4815-875D-C22624821F15}"/>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39812" y="276008"/>
            <a:ext cx="2302666" cy="4651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1"/>
                </a:solidFill>
              </a:defRPr>
            </a:lvl1pPr>
          </a:lstStyle>
          <a:p>
            <a:r>
              <a:rPr lang="da-DK" noProof="0" dirty="0"/>
              <a:t>Titel</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tx1"/>
                </a:solidFill>
              </a:defRPr>
            </a:lvl1pPr>
            <a:lvl2pPr marL="252000" indent="0">
              <a:buNone/>
              <a:defRPr/>
            </a:lvl2pPr>
          </a:lstStyle>
          <a:p>
            <a:pPr lvl="0"/>
            <a:r>
              <a:rPr lang="da-DK" dirty="0"/>
              <a:t>Tilføj forfatter, evt. afdeling</a:t>
            </a:r>
            <a:br>
              <a:rPr lang="da-DK" dirty="0"/>
            </a:br>
            <a:r>
              <a:rPr lang="da-DK" dirty="0"/>
              <a:t>Sted og dato</a:t>
            </a:r>
          </a:p>
        </p:txBody>
      </p:sp>
    </p:spTree>
    <p:extLst>
      <p:ext uri="{BB962C8B-B14F-4D97-AF65-F5344CB8AC3E}">
        <p14:creationId xmlns:p14="http://schemas.microsoft.com/office/powerpoint/2010/main" val="332786114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forfatter og evt. afdeling</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23874" y="6165851"/>
            <a:ext cx="571501" cy="2286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pic>
        <p:nvPicPr>
          <p:cNvPr id="13" name="Picture 3" descr="S:\2 Projektarkiv\2483 Planteavlskongres\logoer\2016 plk logo\plantekongres.png">
            <a:extLst>
              <a:ext uri="{FF2B5EF4-FFF2-40B4-BE49-F238E27FC236}">
                <a16:creationId xmlns:a16="http://schemas.microsoft.com/office/drawing/2014/main" id="{1C07F5E4-60ED-474B-92AA-27F382681DDD}"/>
              </a:ext>
            </a:extLst>
          </p:cNvPr>
          <p:cNvPicPr>
            <a:picLocks noChangeAspect="1" noChangeArrowheads="1"/>
          </p:cNvPicPr>
          <p:nvPr userDrawn="1"/>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587" y="6047581"/>
            <a:ext cx="2302666" cy="4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960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2288294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3945827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4718609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4" name="Billed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25013254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Titel og indholdsobjekt">
    <p:bg>
      <p:bgPr>
        <a:solidFill>
          <a:schemeClr val="bg1"/>
        </a:solidFill>
        <a:effectLst/>
      </p:bgPr>
    </p:bg>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1426811" y="6492876"/>
            <a:ext cx="2844430" cy="365125"/>
          </a:xfrm>
        </p:spPr>
        <p:txBody>
          <a:bodyPr/>
          <a:lstStyle>
            <a:lvl1pPr algn="l">
              <a:defRPr sz="1600">
                <a:solidFill>
                  <a:schemeClr val="tx1">
                    <a:lumMod val="65000"/>
                    <a:lumOff val="35000"/>
                  </a:schemeClr>
                </a:solidFill>
              </a:defRPr>
            </a:lvl1pPr>
          </a:lstStyle>
          <a:p>
            <a:pPr>
              <a:defRPr/>
            </a:pPr>
            <a:fld id="{889B7EF3-B023-4829-8A6F-99DBBBEDC9AD}" type="datetime2">
              <a:rPr lang="da-DK" smtClean="0"/>
              <a:pPr>
                <a:defRPr/>
              </a:pPr>
              <a:t>5. maj 2020</a:t>
            </a:fld>
            <a:endParaRPr lang="da-DK" dirty="0"/>
          </a:p>
        </p:txBody>
      </p:sp>
      <p:sp>
        <p:nvSpPr>
          <p:cNvPr id="7" name="Pladsholder til diasnummer 4"/>
          <p:cNvSpPr>
            <a:spLocks noGrp="1"/>
          </p:cNvSpPr>
          <p:nvPr>
            <p:ph type="sldNum" sz="quarter" idx="11"/>
          </p:nvPr>
        </p:nvSpPr>
        <p:spPr>
          <a:xfrm>
            <a:off x="402478" y="6492876"/>
            <a:ext cx="1100523" cy="365125"/>
          </a:xfrm>
        </p:spPr>
        <p:txBody>
          <a:bodyPr/>
          <a:lstStyle>
            <a:lvl1pPr algn="r">
              <a:defRPr sz="1600">
                <a:solidFill>
                  <a:schemeClr val="tx1">
                    <a:lumMod val="65000"/>
                    <a:lumOff val="35000"/>
                  </a:schemeClr>
                </a:solidFill>
              </a:defRPr>
            </a:lvl1pPr>
          </a:lstStyle>
          <a:p>
            <a:pPr>
              <a:defRPr/>
            </a:pPr>
            <a:fld id="{774876A2-58FF-4631-9985-D3CD04231D87}" type="slidenum">
              <a:rPr lang="da-DK" smtClean="0"/>
              <a:pPr>
                <a:defRPr/>
              </a:pPr>
              <a:t>‹nr.›</a:t>
            </a:fld>
            <a:r>
              <a:rPr lang="da-DK"/>
              <a:t>...|</a:t>
            </a:r>
            <a:endParaRPr lang="da-DK" dirty="0"/>
          </a:p>
        </p:txBody>
      </p:sp>
      <p:sp>
        <p:nvSpPr>
          <p:cNvPr id="10" name="Pladsholder til indhold 9"/>
          <p:cNvSpPr>
            <a:spLocks noGrp="1"/>
          </p:cNvSpPr>
          <p:nvPr>
            <p:ph sz="quarter" idx="12"/>
          </p:nvPr>
        </p:nvSpPr>
        <p:spPr>
          <a:xfrm>
            <a:off x="527313" y="1484785"/>
            <a:ext cx="11327784" cy="396014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1338427715"/>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955723"/>
            <a:ext cx="9019553" cy="595869"/>
          </a:xfrm>
        </p:spPr>
        <p:txBody>
          <a:bodyPr wrap="square">
            <a:spAutoFit/>
          </a:bodyPr>
          <a:lstStyle>
            <a:lvl1pPr>
              <a:lnSpc>
                <a:spcPct val="88000"/>
              </a:lnSpc>
              <a:defRPr sz="4400">
                <a:solidFill>
                  <a:schemeClr val="bg1"/>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forfatter, sted, dato mm.</a:t>
            </a:r>
          </a:p>
        </p:txBody>
      </p:sp>
      <p:sp>
        <p:nvSpPr>
          <p:cNvPr id="15"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488361" y="6023806"/>
            <a:ext cx="1324800" cy="525600"/>
          </a:xfrm>
          <a:blipFill rotWithShape="1">
            <a:blip r:embed="rId3"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7086210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1D99172C-8611-415F-946D-D7C7EEB79A1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 name="Rektangel 2">
            <a:extLst>
              <a:ext uri="{FF2B5EF4-FFF2-40B4-BE49-F238E27FC236}">
                <a16:creationId xmlns:a16="http://schemas.microsoft.com/office/drawing/2014/main" id="{591C27C8-A6C6-45EF-AA45-F446350180C5}"/>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3A6C4A4E-4CDF-4DD2-9830-A7D50BEE92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3965287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35" name="Text Placeholder 13"/>
          <p:cNvSpPr>
            <a:spLocks noGrp="1"/>
          </p:cNvSpPr>
          <p:nvPr>
            <p:ph type="body" sz="quarter" idx="30"/>
          </p:nvPr>
        </p:nvSpPr>
        <p:spPr>
          <a:xfrm>
            <a:off x="554038" y="6205995"/>
            <a:ext cx="2178000" cy="180000"/>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13869304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Forside - LD+andre 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l"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 name="Title 1"/>
          <p:cNvSpPr>
            <a:spLocks noGrp="1"/>
          </p:cNvSpPr>
          <p:nvPr>
            <p:ph type="ctrTitle" hasCustomPrompt="1"/>
          </p:nvPr>
        </p:nvSpPr>
        <p:spPr>
          <a:xfrm>
            <a:off x="511310" y="1901574"/>
            <a:ext cx="7394440" cy="704167"/>
          </a:xfrm>
        </p:spPr>
        <p:txBody>
          <a:bodyPr wrap="square">
            <a:spAutoFit/>
          </a:bodyPr>
          <a:lstStyle>
            <a:lvl1pPr>
              <a:lnSpc>
                <a:spcPct val="88000"/>
              </a:lnSpc>
              <a:defRPr sz="5200">
                <a:solidFill>
                  <a:schemeClr val="tx1">
                    <a:lumMod val="85000"/>
                    <a:lumOff val="15000"/>
                  </a:schemeClr>
                </a:solidFill>
              </a:defRPr>
            </a:lvl1pPr>
          </a:lstStyle>
          <a:p>
            <a:r>
              <a:rPr lang="da-DK" noProof="0" dirty="0"/>
              <a:t>Titel</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tx1">
                    <a:lumMod val="85000"/>
                    <a:lumOff val="15000"/>
                  </a:schemeClr>
                </a:solidFill>
              </a:defRPr>
            </a:lvl1pPr>
            <a:lvl2pPr marL="252000" indent="0">
              <a:buNone/>
              <a:defRPr/>
            </a:lvl2pPr>
          </a:lstStyle>
          <a:p>
            <a:pPr lvl="0"/>
            <a:r>
              <a:rPr lang="da-DK" dirty="0"/>
              <a:t>Forfatter, afdeling</a:t>
            </a:r>
            <a:br>
              <a:rPr lang="da-DK" dirty="0"/>
            </a:br>
            <a:r>
              <a:rPr lang="da-DK" dirty="0"/>
              <a:t>Sted og dato</a:t>
            </a:r>
          </a:p>
        </p:txBody>
      </p:sp>
      <p:sp>
        <p:nvSpPr>
          <p:cNvPr id="22" name="Text Placeholder 13">
            <a:extLst>
              <a:ext uri="{FF2B5EF4-FFF2-40B4-BE49-F238E27FC236}">
                <a16:creationId xmlns:a16="http://schemas.microsoft.com/office/drawing/2014/main" id="{2F7AEE7A-AEB5-4929-B1A9-AD75B55986E5}"/>
              </a:ext>
            </a:extLst>
          </p:cNvPr>
          <p:cNvSpPr>
            <a:spLocks noGrp="1"/>
          </p:cNvSpPr>
          <p:nvPr>
            <p:ph type="body" sz="quarter" idx="25"/>
          </p:nvPr>
        </p:nvSpPr>
        <p:spPr>
          <a:xfrm flipH="1">
            <a:off x="9963149" y="0"/>
            <a:ext cx="2227262"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Text Placeholder 13">
            <a:extLst>
              <a:ext uri="{FF2B5EF4-FFF2-40B4-BE49-F238E27FC236}">
                <a16:creationId xmlns:a16="http://schemas.microsoft.com/office/drawing/2014/main" id="{B0D44162-6250-4ACB-85B3-109AA1E6896A}"/>
              </a:ext>
            </a:extLst>
          </p:cNvPr>
          <p:cNvSpPr>
            <a:spLocks noGrp="1"/>
          </p:cNvSpPr>
          <p:nvPr>
            <p:ph type="body" sz="quarter" idx="24"/>
          </p:nvPr>
        </p:nvSpPr>
        <p:spPr>
          <a:xfrm>
            <a:off x="-1" y="5706000"/>
            <a:ext cx="12190413" cy="1152000"/>
          </a:xfrm>
          <a:solidFill>
            <a:schemeClr val="accent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a:extLst>
              <a:ext uri="{FF2B5EF4-FFF2-40B4-BE49-F238E27FC236}">
                <a16:creationId xmlns:a16="http://schemas.microsoft.com/office/drawing/2014/main" id="{26043E83-533F-4454-8E70-01190B62D25A}"/>
              </a:ext>
            </a:extLst>
          </p:cNvPr>
          <p:cNvSpPr>
            <a:spLocks noGrp="1"/>
          </p:cNvSpPr>
          <p:nvPr>
            <p:ph type="body" sz="quarter" idx="26"/>
          </p:nvPr>
        </p:nvSpPr>
        <p:spPr>
          <a:xfrm>
            <a:off x="488361" y="6023805"/>
            <a:ext cx="1324800" cy="525600"/>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9" name="Text Placeholder 13">
            <a:extLst>
              <a:ext uri="{FF2B5EF4-FFF2-40B4-BE49-F238E27FC236}">
                <a16:creationId xmlns:a16="http://schemas.microsoft.com/office/drawing/2014/main" id="{8C8BD1C9-5C64-4661-B4FC-4C0AAECB83E6}"/>
              </a:ext>
            </a:extLst>
          </p:cNvPr>
          <p:cNvSpPr>
            <a:spLocks noGrp="1"/>
          </p:cNvSpPr>
          <p:nvPr>
            <p:ph type="body" sz="quarter" idx="19"/>
          </p:nvPr>
        </p:nvSpPr>
        <p:spPr>
          <a:xfrm>
            <a:off x="10680987" y="5988208"/>
            <a:ext cx="1007997" cy="587589"/>
          </a:xfrm>
          <a:blipFill rotWithShape="1">
            <a:blip r:embed="rId3"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18608221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5"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488361" y="6014934"/>
            <a:ext cx="1324800" cy="525600"/>
          </a:xfrm>
          <a:blipFill rotWithShape="1">
            <a:blip r:embed="rId3"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 name="Rektangel 2">
            <a:extLst>
              <a:ext uri="{FF2B5EF4-FFF2-40B4-BE49-F238E27FC236}">
                <a16:creationId xmlns:a16="http://schemas.microsoft.com/office/drawing/2014/main" id="{E3C26BB1-5B0D-4593-98CD-F0195410A072}"/>
              </a:ext>
            </a:extLst>
          </p:cNvPr>
          <p:cNvSpPr/>
          <p:nvPr userDrawn="1"/>
        </p:nvSpPr>
        <p:spPr>
          <a:xfrm>
            <a:off x="1362" y="2241958"/>
            <a:ext cx="12190412" cy="3460344"/>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Tree>
    <p:extLst>
      <p:ext uri="{BB962C8B-B14F-4D97-AF65-F5344CB8AC3E}">
        <p14:creationId xmlns:p14="http://schemas.microsoft.com/office/powerpoint/2010/main" val="1312826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4"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Rektangel 14">
            <a:extLst>
              <a:ext uri="{FF2B5EF4-FFF2-40B4-BE49-F238E27FC236}">
                <a16:creationId xmlns:a16="http://schemas.microsoft.com/office/drawing/2014/main" id="{CCE9D332-D2FF-4F02-A1E1-6D184997ACDD}"/>
              </a:ext>
            </a:extLst>
          </p:cNvPr>
          <p:cNvSpPr/>
          <p:nvPr userDrawn="1"/>
        </p:nvSpPr>
        <p:spPr>
          <a:xfrm>
            <a:off x="1362" y="2241958"/>
            <a:ext cx="12190412" cy="3460344"/>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pic>
        <p:nvPicPr>
          <p:cNvPr id="12" name="Billede 11">
            <a:extLst>
              <a:ext uri="{FF2B5EF4-FFF2-40B4-BE49-F238E27FC236}">
                <a16:creationId xmlns:a16="http://schemas.microsoft.com/office/drawing/2014/main" id="{A869F1DC-553C-4CAB-90B6-16D88C5EE1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860491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4"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8361" y="6041559"/>
            <a:ext cx="1324800" cy="525600"/>
          </a:xfrm>
          <a:blipFill rotWithShape="1">
            <a:blip r:embed="rId3"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Rektangel 11">
            <a:extLst>
              <a:ext uri="{FF2B5EF4-FFF2-40B4-BE49-F238E27FC236}">
                <a16:creationId xmlns:a16="http://schemas.microsoft.com/office/drawing/2014/main" id="{F4796E07-68E1-478F-9CE0-4A523775847C}"/>
              </a:ext>
            </a:extLst>
          </p:cNvPr>
          <p:cNvSpPr/>
          <p:nvPr userDrawn="1"/>
        </p:nvSpPr>
        <p:spPr>
          <a:xfrm>
            <a:off x="1" y="2743838"/>
            <a:ext cx="12190412" cy="2520001"/>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Tree>
    <p:extLst>
      <p:ext uri="{BB962C8B-B14F-4D97-AF65-F5344CB8AC3E}">
        <p14:creationId xmlns:p14="http://schemas.microsoft.com/office/powerpoint/2010/main" val="31997986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5"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Rektangel 12">
            <a:extLst>
              <a:ext uri="{FF2B5EF4-FFF2-40B4-BE49-F238E27FC236}">
                <a16:creationId xmlns:a16="http://schemas.microsoft.com/office/drawing/2014/main" id="{5721ADF0-10D7-4EE0-B18F-384487A6B26C}"/>
              </a:ext>
            </a:extLst>
          </p:cNvPr>
          <p:cNvSpPr/>
          <p:nvPr userDrawn="1"/>
        </p:nvSpPr>
        <p:spPr>
          <a:xfrm>
            <a:off x="1" y="2743838"/>
            <a:ext cx="12190412" cy="2520001"/>
          </a:xfrm>
          <a:prstGeom prst="rect">
            <a:avLst/>
          </a:prstGeom>
          <a:solidFill>
            <a:srgbClr val="07647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pic>
        <p:nvPicPr>
          <p:cNvPr id="14" name="Billede 13">
            <a:extLst>
              <a:ext uri="{FF2B5EF4-FFF2-40B4-BE49-F238E27FC236}">
                <a16:creationId xmlns:a16="http://schemas.microsoft.com/office/drawing/2014/main" id="{114942A4-CDD0-4795-B75B-5B31675F09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7365312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8" name="Rektangel 27">
            <a:extLst>
              <a:ext uri="{FF2B5EF4-FFF2-40B4-BE49-F238E27FC236}">
                <a16:creationId xmlns:a16="http://schemas.microsoft.com/office/drawing/2014/main" id="{6EF49154-3531-45AA-889E-DB444BFEF952}"/>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9" name="Rektangel 28">
            <a:extLst>
              <a:ext uri="{FF2B5EF4-FFF2-40B4-BE49-F238E27FC236}">
                <a16:creationId xmlns:a16="http://schemas.microsoft.com/office/drawing/2014/main" id="{56DCC11A-2E79-4A11-B94E-3CEE2527F50A}"/>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0" name="Billede 29">
            <a:extLst>
              <a:ext uri="{FF2B5EF4-FFF2-40B4-BE49-F238E27FC236}">
                <a16:creationId xmlns:a16="http://schemas.microsoft.com/office/drawing/2014/main" id="{3DB49457-41BC-4F35-8AF1-351EFC050D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232703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Rektangel 29">
            <a:extLst>
              <a:ext uri="{FF2B5EF4-FFF2-40B4-BE49-F238E27FC236}">
                <a16:creationId xmlns:a16="http://schemas.microsoft.com/office/drawing/2014/main" id="{A67EE0A7-9A56-4574-8C07-DBE19E650B29}"/>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1" name="Rektangel 30">
            <a:extLst>
              <a:ext uri="{FF2B5EF4-FFF2-40B4-BE49-F238E27FC236}">
                <a16:creationId xmlns:a16="http://schemas.microsoft.com/office/drawing/2014/main" id="{0ACA79AE-A6F3-4D99-AB28-7F190C4C48D9}"/>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47D3B01A-0448-4DA4-88BC-58A4117423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521711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1" name="Rektangel 30">
            <a:extLst>
              <a:ext uri="{FF2B5EF4-FFF2-40B4-BE49-F238E27FC236}">
                <a16:creationId xmlns:a16="http://schemas.microsoft.com/office/drawing/2014/main" id="{C2E099A5-A389-4C1F-9A72-BA492FC9CC32}"/>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32" name="Rektangel 31">
            <a:extLst>
              <a:ext uri="{FF2B5EF4-FFF2-40B4-BE49-F238E27FC236}">
                <a16:creationId xmlns:a16="http://schemas.microsoft.com/office/drawing/2014/main" id="{5F2AE118-6811-4404-9FA9-5D5911402E3B}"/>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6" name="Billede 35">
            <a:extLst>
              <a:ext uri="{FF2B5EF4-FFF2-40B4-BE49-F238E27FC236}">
                <a16:creationId xmlns:a16="http://schemas.microsoft.com/office/drawing/2014/main" id="{E0B77891-417E-4402-A6C2-05BA2CF52A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1265794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rgbClr val="C8C7B2">
              <a:alpha val="75000"/>
            </a:srgb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97239" y="6032683"/>
            <a:ext cx="1324800" cy="525600"/>
          </a:xfrm>
          <a:blipFill rotWithShape="1">
            <a:blip r:embed="rId4"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31225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488361" y="6032681"/>
            <a:ext cx="1324800" cy="525600"/>
          </a:xfrm>
          <a:blipFill rotWithShape="1">
            <a:blip r:embed="rId4"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924431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17" name="Billed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13012982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reaker slide - SEGES Logo hvidt">
    <p:bg>
      <p:bgPr>
        <a:solidFill>
          <a:schemeClr val="tx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email">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pic>
        <p:nvPicPr>
          <p:cNvPr id="11" name="Picture 10" descr="Skærmbillede 2016-04-05 kl. 09.35.2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pic>
        <p:nvPicPr>
          <p:cNvPr id="10" name="Billed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76414" y="2063544"/>
            <a:ext cx="8637586" cy="2376455"/>
          </a:xfrm>
          <a:prstGeom prst="rect">
            <a:avLst/>
          </a:prstGeom>
        </p:spPr>
      </p:pic>
      <p:sp>
        <p:nvSpPr>
          <p:cNvPr id="9"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spTree>
    <p:extLst>
      <p:ext uri="{BB962C8B-B14F-4D97-AF65-F5344CB8AC3E}">
        <p14:creationId xmlns:p14="http://schemas.microsoft.com/office/powerpoint/2010/main" val="9048949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Breaker slide - SEGES Logo grønt">
    <p:bg>
      <p:bgPr>
        <a:solidFill>
          <a:schemeClr val="accent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pic>
        <p:nvPicPr>
          <p:cNvPr id="11" name="Picture 10" descr="Skærmbillede 2016-04-05 kl. 09.35.2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pic>
        <p:nvPicPr>
          <p:cNvPr id="10" name="Picture 49" descr="LF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pic>
        <p:nvPicPr>
          <p:cNvPr id="8" name="Billed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76414" y="2063544"/>
            <a:ext cx="8637586" cy="2376456"/>
          </a:xfrm>
          <a:prstGeom prst="rect">
            <a:avLst/>
          </a:prstGeom>
        </p:spPr>
      </p:pic>
    </p:spTree>
    <p:extLst>
      <p:ext uri="{BB962C8B-B14F-4D97-AF65-F5344CB8AC3E}">
        <p14:creationId xmlns:p14="http://schemas.microsoft.com/office/powerpoint/2010/main" val="2018970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Indho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1D99172C-8611-415F-946D-D7C7EEB79A1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 name="Rektangel 2">
            <a:extLst>
              <a:ext uri="{FF2B5EF4-FFF2-40B4-BE49-F238E27FC236}">
                <a16:creationId xmlns:a16="http://schemas.microsoft.com/office/drawing/2014/main" id="{591C27C8-A6C6-45EF-AA45-F446350180C5}"/>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3A6C4A4E-4CDF-4DD2-9830-A7D50BEE927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547994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42471593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Billede 29">
            <a:extLst>
              <a:ext uri="{FF2B5EF4-FFF2-40B4-BE49-F238E27FC236}">
                <a16:creationId xmlns:a16="http://schemas.microsoft.com/office/drawing/2014/main" id="{8E9C1C3E-1292-432D-8777-162BB48F70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628706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6" name="Billede 25">
            <a:extLst>
              <a:ext uri="{FF2B5EF4-FFF2-40B4-BE49-F238E27FC236}">
                <a16:creationId xmlns:a16="http://schemas.microsoft.com/office/drawing/2014/main" id="{C74258BF-BB91-46DE-8056-468B9B1129E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33715747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4" name="Billede 13">
            <a:extLst>
              <a:ext uri="{FF2B5EF4-FFF2-40B4-BE49-F238E27FC236}">
                <a16:creationId xmlns:a16="http://schemas.microsoft.com/office/drawing/2014/main" id="{4143BC09-5938-4413-AD28-90BE6A0D209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11842500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tel og indholdsobjekt">
    <p:bg>
      <p:bgPr>
        <a:solidFill>
          <a:schemeClr val="bg1"/>
        </a:solidFill>
        <a:effectLst/>
      </p:bgPr>
    </p:bg>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1426811" y="6492876"/>
            <a:ext cx="2844430" cy="365125"/>
          </a:xfrm>
        </p:spPr>
        <p:txBody>
          <a:bodyPr/>
          <a:lstStyle>
            <a:lvl1pPr algn="l">
              <a:defRPr sz="1600">
                <a:solidFill>
                  <a:schemeClr val="tx1">
                    <a:lumMod val="65000"/>
                    <a:lumOff val="35000"/>
                  </a:schemeClr>
                </a:solidFill>
              </a:defRPr>
            </a:lvl1pPr>
          </a:lstStyle>
          <a:p>
            <a:pPr>
              <a:defRPr/>
            </a:pPr>
            <a:fld id="{889B7EF3-B023-4829-8A6F-99DBBBEDC9AD}" type="datetime2">
              <a:rPr lang="da-DK" smtClean="0"/>
              <a:pPr>
                <a:defRPr/>
              </a:pPr>
              <a:t>5. maj 2020</a:t>
            </a:fld>
            <a:endParaRPr lang="da-DK" dirty="0"/>
          </a:p>
        </p:txBody>
      </p:sp>
      <p:sp>
        <p:nvSpPr>
          <p:cNvPr id="7" name="Pladsholder til diasnummer 4"/>
          <p:cNvSpPr>
            <a:spLocks noGrp="1"/>
          </p:cNvSpPr>
          <p:nvPr>
            <p:ph type="sldNum" sz="quarter" idx="11"/>
          </p:nvPr>
        </p:nvSpPr>
        <p:spPr>
          <a:xfrm>
            <a:off x="402478" y="6492876"/>
            <a:ext cx="1100523" cy="365125"/>
          </a:xfrm>
        </p:spPr>
        <p:txBody>
          <a:bodyPr/>
          <a:lstStyle>
            <a:lvl1pPr algn="r">
              <a:defRPr sz="1600">
                <a:solidFill>
                  <a:schemeClr val="tx1">
                    <a:lumMod val="65000"/>
                    <a:lumOff val="35000"/>
                  </a:schemeClr>
                </a:solidFill>
              </a:defRPr>
            </a:lvl1pPr>
          </a:lstStyle>
          <a:p>
            <a:pPr>
              <a:defRPr/>
            </a:pPr>
            <a:fld id="{774876A2-58FF-4631-9985-D3CD04231D87}" type="slidenum">
              <a:rPr lang="da-DK" smtClean="0"/>
              <a:pPr>
                <a:defRPr/>
              </a:pPr>
              <a:t>‹nr.›</a:t>
            </a:fld>
            <a:r>
              <a:rPr lang="da-DK"/>
              <a:t>...|</a:t>
            </a:r>
            <a:endParaRPr lang="da-DK" dirty="0"/>
          </a:p>
        </p:txBody>
      </p:sp>
      <p:sp>
        <p:nvSpPr>
          <p:cNvPr id="10" name="Pladsholder til indhold 9"/>
          <p:cNvSpPr>
            <a:spLocks noGrp="1"/>
          </p:cNvSpPr>
          <p:nvPr>
            <p:ph sz="quarter" idx="12"/>
          </p:nvPr>
        </p:nvSpPr>
        <p:spPr>
          <a:xfrm>
            <a:off x="527313" y="1484786"/>
            <a:ext cx="11327784" cy="396014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p:cNvSpPr>
            <a:spLocks noGrp="1"/>
          </p:cNvSpPr>
          <p:nvPr>
            <p:ph type="title"/>
          </p:nvPr>
        </p:nvSpPr>
        <p:spPr/>
        <p:txBody>
          <a:bodyPr/>
          <a:lstStyle/>
          <a:p>
            <a:r>
              <a:rPr lang="da-DK"/>
              <a:t>Klik for at redigere i master</a:t>
            </a:r>
            <a:endParaRPr lang="da-DK" dirty="0"/>
          </a:p>
        </p:txBody>
      </p:sp>
      <p:pic>
        <p:nvPicPr>
          <p:cNvPr id="8" name="Billede 7">
            <a:extLst>
              <a:ext uri="{FF2B5EF4-FFF2-40B4-BE49-F238E27FC236}">
                <a16:creationId xmlns:a16="http://schemas.microsoft.com/office/drawing/2014/main" id="{D6AD2850-CF96-4551-A8B7-EC1986F3D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3056547734"/>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Billede 29">
            <a:extLst>
              <a:ext uri="{FF2B5EF4-FFF2-40B4-BE49-F238E27FC236}">
                <a16:creationId xmlns:a16="http://schemas.microsoft.com/office/drawing/2014/main" id="{902E71F1-848D-4AB8-8E85-ABEC145427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26868782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6" name="Billede 25">
            <a:extLst>
              <a:ext uri="{FF2B5EF4-FFF2-40B4-BE49-F238E27FC236}">
                <a16:creationId xmlns:a16="http://schemas.microsoft.com/office/drawing/2014/main" id="{7F693C90-2891-4202-B2F1-122471CF16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4244088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29" name="Billed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079719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_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2035696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el og indholdsobjekt">
    <p:bg>
      <p:bgPr>
        <a:solidFill>
          <a:schemeClr val="bg1"/>
        </a:solidFill>
        <a:effectLst/>
      </p:bgPr>
    </p:bg>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1426811" y="6492876"/>
            <a:ext cx="2844430" cy="365125"/>
          </a:xfrm>
        </p:spPr>
        <p:txBody>
          <a:bodyPr/>
          <a:lstStyle>
            <a:lvl1pPr algn="l">
              <a:defRPr sz="1600">
                <a:solidFill>
                  <a:schemeClr val="tx1">
                    <a:lumMod val="65000"/>
                    <a:lumOff val="35000"/>
                  </a:schemeClr>
                </a:solidFill>
              </a:defRPr>
            </a:lvl1pPr>
          </a:lstStyle>
          <a:p>
            <a:pPr>
              <a:defRPr/>
            </a:pPr>
            <a:fld id="{889B7EF3-B023-4829-8A6F-99DBBBEDC9AD}" type="datetime2">
              <a:rPr lang="da-DK" smtClean="0"/>
              <a:pPr>
                <a:defRPr/>
              </a:pPr>
              <a:t>5. maj 2020</a:t>
            </a:fld>
            <a:endParaRPr lang="da-DK" dirty="0"/>
          </a:p>
        </p:txBody>
      </p:sp>
      <p:sp>
        <p:nvSpPr>
          <p:cNvPr id="7" name="Pladsholder til diasnummer 4"/>
          <p:cNvSpPr>
            <a:spLocks noGrp="1"/>
          </p:cNvSpPr>
          <p:nvPr>
            <p:ph type="sldNum" sz="quarter" idx="11"/>
          </p:nvPr>
        </p:nvSpPr>
        <p:spPr>
          <a:xfrm>
            <a:off x="402478" y="6492876"/>
            <a:ext cx="1100523" cy="365125"/>
          </a:xfrm>
        </p:spPr>
        <p:txBody>
          <a:bodyPr/>
          <a:lstStyle>
            <a:lvl1pPr algn="r">
              <a:defRPr sz="1600">
                <a:solidFill>
                  <a:schemeClr val="tx1">
                    <a:lumMod val="65000"/>
                    <a:lumOff val="35000"/>
                  </a:schemeClr>
                </a:solidFill>
              </a:defRPr>
            </a:lvl1pPr>
          </a:lstStyle>
          <a:p>
            <a:pPr>
              <a:defRPr/>
            </a:pPr>
            <a:fld id="{774876A2-58FF-4631-9985-D3CD04231D87}" type="slidenum">
              <a:rPr lang="da-DK" smtClean="0"/>
              <a:pPr>
                <a:defRPr/>
              </a:pPr>
              <a:t>‹nr.›</a:t>
            </a:fld>
            <a:r>
              <a:rPr lang="da-DK"/>
              <a:t>...|</a:t>
            </a:r>
            <a:endParaRPr lang="da-DK" dirty="0"/>
          </a:p>
        </p:txBody>
      </p:sp>
      <p:sp>
        <p:nvSpPr>
          <p:cNvPr id="10" name="Pladsholder til indhold 9"/>
          <p:cNvSpPr>
            <a:spLocks noGrp="1"/>
          </p:cNvSpPr>
          <p:nvPr>
            <p:ph sz="quarter" idx="12"/>
          </p:nvPr>
        </p:nvSpPr>
        <p:spPr>
          <a:xfrm>
            <a:off x="527313" y="1484786"/>
            <a:ext cx="11327784" cy="396014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p:cNvSpPr>
            <a:spLocks noGrp="1"/>
          </p:cNvSpPr>
          <p:nvPr>
            <p:ph type="title"/>
          </p:nvPr>
        </p:nvSpPr>
        <p:spPr/>
        <p:txBody>
          <a:bodyPr/>
          <a:lstStyle/>
          <a:p>
            <a:r>
              <a:rPr lang="da-DK"/>
              <a:t>Klik for at redigere i master</a:t>
            </a:r>
            <a:endParaRPr lang="da-DK" dirty="0"/>
          </a:p>
        </p:txBody>
      </p:sp>
      <p:pic>
        <p:nvPicPr>
          <p:cNvPr id="8" name="Billede 7">
            <a:extLst>
              <a:ext uri="{FF2B5EF4-FFF2-40B4-BE49-F238E27FC236}">
                <a16:creationId xmlns:a16="http://schemas.microsoft.com/office/drawing/2014/main" id="{3BAFDF1D-1BAB-4421-9F19-F01807CC68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296863449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el og indhold - logo+grafi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8" name="Pladsholder til indhold 7"/>
          <p:cNvSpPr>
            <a:spLocks noGrp="1"/>
          </p:cNvSpPr>
          <p:nvPr>
            <p:ph sz="quarter" idx="12"/>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dato 5"/>
          <p:cNvSpPr>
            <a:spLocks noGrp="1"/>
          </p:cNvSpPr>
          <p:nvPr>
            <p:ph type="dt" sz="half" idx="13"/>
          </p:nvPr>
        </p:nvSpPr>
        <p:spPr/>
        <p:txBody>
          <a:bodyPr/>
          <a:lstStyle/>
          <a:p>
            <a:pPr>
              <a:defRPr/>
            </a:pPr>
            <a:endParaRPr lang="da-DK" dirty="0"/>
          </a:p>
        </p:txBody>
      </p:sp>
      <p:sp>
        <p:nvSpPr>
          <p:cNvPr id="7" name="Pladsholder til sidefod 6"/>
          <p:cNvSpPr>
            <a:spLocks noGrp="1"/>
          </p:cNvSpPr>
          <p:nvPr>
            <p:ph type="ftr" sz="quarter" idx="14"/>
          </p:nvPr>
        </p:nvSpPr>
        <p:spPr>
          <a:xfrm>
            <a:off x="4165058" y="6486798"/>
            <a:ext cx="3860297" cy="365125"/>
          </a:xfrm>
          <a:prstGeom prst="rect">
            <a:avLst/>
          </a:prstGeom>
        </p:spPr>
        <p:txBody>
          <a:bodyPr/>
          <a:lstStyle/>
          <a:p>
            <a:endParaRPr lang="da-DK" dirty="0"/>
          </a:p>
        </p:txBody>
      </p:sp>
      <p:sp>
        <p:nvSpPr>
          <p:cNvPr id="9" name="Pladsholder til diasnummer 8"/>
          <p:cNvSpPr>
            <a:spLocks noGrp="1"/>
          </p:cNvSpPr>
          <p:nvPr>
            <p:ph type="sldNum" sz="quarter" idx="15"/>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pic>
        <p:nvPicPr>
          <p:cNvPr id="10" name="Billede 9">
            <a:extLst>
              <a:ext uri="{FF2B5EF4-FFF2-40B4-BE49-F238E27FC236}">
                <a16:creationId xmlns:a16="http://schemas.microsoft.com/office/drawing/2014/main" id="{83702C19-412E-452A-A716-4A0CA07D0D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9961454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875761053"/>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3" name="TextBox 16">
            <a:extLst>
              <a:ext uri="{FF2B5EF4-FFF2-40B4-BE49-F238E27FC236}">
                <a16:creationId xmlns:a16="http://schemas.microsoft.com/office/drawing/2014/main" id="{45A75E51-81D4-4B57-9202-183A205B4D8E}"/>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0" name="AutoShape 4">
            <a:extLst>
              <a:ext uri="{FF2B5EF4-FFF2-40B4-BE49-F238E27FC236}">
                <a16:creationId xmlns:a16="http://schemas.microsoft.com/office/drawing/2014/main" id="{A46A44C7-B793-46E6-8B94-D377697ECECB}"/>
              </a:ext>
            </a:extLst>
          </p:cNvPr>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1" name="TextBox 17">
            <a:extLst>
              <a:ext uri="{FF2B5EF4-FFF2-40B4-BE49-F238E27FC236}">
                <a16:creationId xmlns:a16="http://schemas.microsoft.com/office/drawing/2014/main" id="{2B56D9B5-C7B2-47C7-9E0E-5D2C9EF983C6}"/>
              </a:ext>
            </a:extLst>
          </p:cNvPr>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2" name="Picture 14" descr="Skærmbillede 2016-04-05 kl. 09.35.22.png">
            <a:extLst>
              <a:ext uri="{FF2B5EF4-FFF2-40B4-BE49-F238E27FC236}">
                <a16:creationId xmlns:a16="http://schemas.microsoft.com/office/drawing/2014/main" id="{37A076F2-DDEE-47C8-B52A-BF97EF392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23" name="Picture 3" descr="S:\2 Projektarkiv\2483 Planteavlskongres\logoer\2016 plk logo\plantekongres.png">
            <a:extLst>
              <a:ext uri="{FF2B5EF4-FFF2-40B4-BE49-F238E27FC236}">
                <a16:creationId xmlns:a16="http://schemas.microsoft.com/office/drawing/2014/main" id="{ECD782AD-12B8-403E-BEE7-34374B49803A}"/>
              </a:ext>
            </a:extLst>
          </p:cNvPr>
          <p:cNvPicPr>
            <a:picLocks noChangeAspect="1" noChangeArrowheads="1"/>
          </p:cNvPicPr>
          <p:nvPr userDrawn="1"/>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587" y="6047581"/>
            <a:ext cx="2302666" cy="4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509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5">
            <a:extLst>
              <a:ext uri="{FF2B5EF4-FFF2-40B4-BE49-F238E27FC236}">
                <a16:creationId xmlns:a16="http://schemas.microsoft.com/office/drawing/2014/main" id="{2E53D788-E5B7-4FCD-ADAF-17CDC29C6CED}"/>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0" name="AutoShape 4">
            <a:extLst>
              <a:ext uri="{FF2B5EF4-FFF2-40B4-BE49-F238E27FC236}">
                <a16:creationId xmlns:a16="http://schemas.microsoft.com/office/drawing/2014/main" id="{AE3E1497-6693-4A11-A9A3-E0BE78FCE690}"/>
              </a:ext>
            </a:extLst>
          </p:cNvPr>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1" name="TextBox 17">
            <a:extLst>
              <a:ext uri="{FF2B5EF4-FFF2-40B4-BE49-F238E27FC236}">
                <a16:creationId xmlns:a16="http://schemas.microsoft.com/office/drawing/2014/main" id="{C25EDEB4-5099-45F5-9FE5-7E3D428DE015}"/>
              </a:ext>
            </a:extLst>
          </p:cNvPr>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2" name="Picture 12" descr="Skærmbillede 2016-04-05 kl. 09.35.22.png">
            <a:extLst>
              <a:ext uri="{FF2B5EF4-FFF2-40B4-BE49-F238E27FC236}">
                <a16:creationId xmlns:a16="http://schemas.microsoft.com/office/drawing/2014/main" id="{B2EA6861-9027-4473-8D03-E78F8D0441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23" name="Picture 3" descr="S:\2 Projektarkiv\2483 Planteavlskongres\logoer\2016 plk logo\plantekongres.png">
            <a:extLst>
              <a:ext uri="{FF2B5EF4-FFF2-40B4-BE49-F238E27FC236}">
                <a16:creationId xmlns:a16="http://schemas.microsoft.com/office/drawing/2014/main" id="{DB28CA0E-85AC-4683-A6E5-75D7CD025CAE}"/>
              </a:ext>
            </a:extLst>
          </p:cNvPr>
          <p:cNvPicPr>
            <a:picLocks noChangeAspect="1" noChangeArrowheads="1"/>
          </p:cNvPicPr>
          <p:nvPr userDrawn="1"/>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587" y="6047581"/>
            <a:ext cx="2302666" cy="4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1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Box 15">
            <a:extLst>
              <a:ext uri="{FF2B5EF4-FFF2-40B4-BE49-F238E27FC236}">
                <a16:creationId xmlns:a16="http://schemas.microsoft.com/office/drawing/2014/main" id="{5D6F4E61-AA02-4E3D-BE3C-1E56EF9F20A6}"/>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0" name="AutoShape 4">
            <a:extLst>
              <a:ext uri="{FF2B5EF4-FFF2-40B4-BE49-F238E27FC236}">
                <a16:creationId xmlns:a16="http://schemas.microsoft.com/office/drawing/2014/main" id="{E086C815-0BEA-4CA5-BF1A-F4B94DDC7CD5}"/>
              </a:ext>
            </a:extLst>
          </p:cNvPr>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1" name="TextBox 17">
            <a:extLst>
              <a:ext uri="{FF2B5EF4-FFF2-40B4-BE49-F238E27FC236}">
                <a16:creationId xmlns:a16="http://schemas.microsoft.com/office/drawing/2014/main" id="{F72DE1EC-937E-46DD-A7DB-CFC7E3BAB9E5}"/>
              </a:ext>
            </a:extLst>
          </p:cNvPr>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2" name="Picture 12" descr="Skærmbillede 2016-04-05 kl. 09.35.22.png">
            <a:extLst>
              <a:ext uri="{FF2B5EF4-FFF2-40B4-BE49-F238E27FC236}">
                <a16:creationId xmlns:a16="http://schemas.microsoft.com/office/drawing/2014/main" id="{FF3DEF03-303D-4650-B230-9C195A644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Tree>
    <p:extLst>
      <p:ext uri="{BB962C8B-B14F-4D97-AF65-F5344CB8AC3E}">
        <p14:creationId xmlns:p14="http://schemas.microsoft.com/office/powerpoint/2010/main" val="1991877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111372416"/>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488967730"/>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bg1">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5" name="Pladsholder til billede 4"/>
          <p:cNvSpPr>
            <a:spLocks noGrp="1"/>
          </p:cNvSpPr>
          <p:nvPr>
            <p:ph type="pic" sz="quarter" idx="28" hasCustomPrompt="1"/>
          </p:nvPr>
        </p:nvSpPr>
        <p:spPr>
          <a:xfrm>
            <a:off x="3530600" y="5956300"/>
            <a:ext cx="1296000" cy="648000"/>
          </a:xfrm>
        </p:spPr>
        <p:txBody>
          <a:bodyPr wrap="none" anchor="ctr"/>
          <a:lstStyle>
            <a:lvl1pPr marL="0" indent="0" algn="ctr">
              <a:buNone/>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Indsæt partner logo</a:t>
            </a:r>
          </a:p>
        </p:txBody>
      </p:sp>
      <p:sp>
        <p:nvSpPr>
          <p:cNvPr id="23" name="Pladsholder til billede 4"/>
          <p:cNvSpPr>
            <a:spLocks noGrp="1"/>
          </p:cNvSpPr>
          <p:nvPr>
            <p:ph type="pic" sz="quarter" idx="29" hasCustomPrompt="1"/>
          </p:nvPr>
        </p:nvSpPr>
        <p:spPr>
          <a:xfrm>
            <a:off x="5292725" y="5956300"/>
            <a:ext cx="1296000" cy="648000"/>
          </a:xfrm>
        </p:spPr>
        <p:txBody>
          <a:bodyPr wrap="none" anchor="ctr"/>
          <a:lstStyle>
            <a:lvl1pPr marL="0" indent="0" algn="ctr">
              <a:buNone/>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Indsæt partner logo</a:t>
            </a:r>
          </a:p>
        </p:txBody>
      </p:sp>
      <p:sp>
        <p:nvSpPr>
          <p:cNvPr id="24" name="Pladsholder til billede 4"/>
          <p:cNvSpPr>
            <a:spLocks noGrp="1"/>
          </p:cNvSpPr>
          <p:nvPr>
            <p:ph type="pic" sz="quarter" idx="30" hasCustomPrompt="1"/>
          </p:nvPr>
        </p:nvSpPr>
        <p:spPr>
          <a:xfrm>
            <a:off x="7054850" y="5956300"/>
            <a:ext cx="1296000" cy="648000"/>
          </a:xfrm>
        </p:spPr>
        <p:txBody>
          <a:bodyPr wrap="none" anchor="ctr"/>
          <a:lstStyle>
            <a:lvl1pPr marL="0" indent="0" algn="ctr">
              <a:buNone/>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Indsæt partner logo</a:t>
            </a:r>
          </a:p>
        </p:txBody>
      </p:sp>
      <p:sp>
        <p:nvSpPr>
          <p:cNvPr id="29"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30"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05314261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4" name="Text Placeholder 13"/>
          <p:cNvSpPr>
            <a:spLocks noGrp="1"/>
          </p:cNvSpPr>
          <p:nvPr>
            <p:ph type="body" sz="quarter" idx="30"/>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18178049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grpSp>
        <p:nvGrpSpPr>
          <p:cNvPr id="30" name="Group 15">
            <a:extLst>
              <a:ext uri="{FF2B5EF4-FFF2-40B4-BE49-F238E27FC236}">
                <a16:creationId xmlns:a16="http://schemas.microsoft.com/office/drawing/2014/main" id="{36F05614-9E45-4481-81FE-7F67E44C56E6}"/>
              </a:ext>
            </a:extLst>
          </p:cNvPr>
          <p:cNvGrpSpPr/>
          <p:nvPr userDrawn="1"/>
        </p:nvGrpSpPr>
        <p:grpSpPr>
          <a:xfrm>
            <a:off x="-2481943" y="-680"/>
            <a:ext cx="2412094" cy="984930"/>
            <a:chOff x="-2481943" y="-680"/>
            <a:chExt cx="2412094" cy="984930"/>
          </a:xfrm>
        </p:grpSpPr>
        <p:sp>
          <p:nvSpPr>
            <p:cNvPr id="35" name="TextBox 20">
              <a:extLst>
                <a:ext uri="{FF2B5EF4-FFF2-40B4-BE49-F238E27FC236}">
                  <a16:creationId xmlns:a16="http://schemas.microsoft.com/office/drawing/2014/main" id="{3132DCA4-AEA2-4C49-A7D3-B18A987C001F}"/>
                </a:ext>
              </a:extLst>
            </p:cNvPr>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7" name="Group 17">
              <a:extLst>
                <a:ext uri="{FF2B5EF4-FFF2-40B4-BE49-F238E27FC236}">
                  <a16:creationId xmlns:a16="http://schemas.microsoft.com/office/drawing/2014/main" id="{B68A7BCC-F0EE-4CA5-8EB3-9F3D2070E7A4}"/>
                </a:ext>
              </a:extLst>
            </p:cNvPr>
            <p:cNvGrpSpPr/>
            <p:nvPr userDrawn="1"/>
          </p:nvGrpSpPr>
          <p:grpSpPr>
            <a:xfrm>
              <a:off x="-1072921" y="733313"/>
              <a:ext cx="992188" cy="250937"/>
              <a:chOff x="-1214439" y="765971"/>
              <a:chExt cx="992188" cy="250937"/>
            </a:xfrm>
          </p:grpSpPr>
          <p:grpSp>
            <p:nvGrpSpPr>
              <p:cNvPr id="39" name="Group 2">
                <a:extLst>
                  <a:ext uri="{FF2B5EF4-FFF2-40B4-BE49-F238E27FC236}">
                    <a16:creationId xmlns:a16="http://schemas.microsoft.com/office/drawing/2014/main" id="{BE4449A0-A0BA-4CF7-885D-0515BEB22AB4}"/>
                  </a:ext>
                </a:extLst>
              </p:cNvPr>
              <p:cNvGrpSpPr>
                <a:grpSpLocks/>
              </p:cNvGrpSpPr>
              <p:nvPr/>
            </p:nvGrpSpPr>
            <p:grpSpPr bwMode="auto">
              <a:xfrm>
                <a:off x="-1214439" y="765971"/>
                <a:ext cx="437608" cy="246173"/>
                <a:chOff x="-1214439" y="732970"/>
                <a:chExt cx="437608" cy="246063"/>
              </a:xfrm>
            </p:grpSpPr>
            <p:grpSp>
              <p:nvGrpSpPr>
                <p:cNvPr id="44" name="Group 3">
                  <a:extLst>
                    <a:ext uri="{FF2B5EF4-FFF2-40B4-BE49-F238E27FC236}">
                      <a16:creationId xmlns:a16="http://schemas.microsoft.com/office/drawing/2014/main" id="{841F3896-BBC5-4377-8838-825A37B2EAA3}"/>
                    </a:ext>
                  </a:extLst>
                </p:cNvPr>
                <p:cNvGrpSpPr>
                  <a:grpSpLocks/>
                </p:cNvGrpSpPr>
                <p:nvPr/>
              </p:nvGrpSpPr>
              <p:grpSpPr bwMode="auto">
                <a:xfrm>
                  <a:off x="-1214439" y="741702"/>
                  <a:ext cx="428625" cy="228600"/>
                  <a:chOff x="-727592" y="3306446"/>
                  <a:chExt cx="429053" cy="228767"/>
                </a:xfrm>
              </p:grpSpPr>
              <p:pic>
                <p:nvPicPr>
                  <p:cNvPr id="46" name="Picture 14" descr="fke3b.jpg">
                    <a:extLst>
                      <a:ext uri="{FF2B5EF4-FFF2-40B4-BE49-F238E27FC236}">
                        <a16:creationId xmlns:a16="http://schemas.microsoft.com/office/drawing/2014/main" id="{8FABBB49-03C6-4880-AD4F-60FC48269E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27">
                    <a:extLst>
                      <a:ext uri="{FF2B5EF4-FFF2-40B4-BE49-F238E27FC236}">
                        <a16:creationId xmlns:a16="http://schemas.microsoft.com/office/drawing/2014/main" id="{3AC67AB3-C588-44B1-8AF4-CC6BCFC3E3DF}"/>
                      </a:ext>
                    </a:extLst>
                  </p:cNvPr>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5" name="Rounded Rectangle 25">
                  <a:extLst>
                    <a:ext uri="{FF2B5EF4-FFF2-40B4-BE49-F238E27FC236}">
                      <a16:creationId xmlns:a16="http://schemas.microsoft.com/office/drawing/2014/main" id="{071825B5-69DC-4BFB-8A20-8EBA7CADBFDC}"/>
                    </a:ext>
                  </a:extLst>
                </p:cNvPr>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0" name="Group 28">
                <a:extLst>
                  <a:ext uri="{FF2B5EF4-FFF2-40B4-BE49-F238E27FC236}">
                    <a16:creationId xmlns:a16="http://schemas.microsoft.com/office/drawing/2014/main" id="{BA4130F7-AAB2-4E99-937D-8CFE2004DBE9}"/>
                  </a:ext>
                </a:extLst>
              </p:cNvPr>
              <p:cNvGrpSpPr>
                <a:grpSpLocks/>
              </p:cNvGrpSpPr>
              <p:nvPr/>
            </p:nvGrpSpPr>
            <p:grpSpPr bwMode="auto">
              <a:xfrm>
                <a:off x="-682626" y="770735"/>
                <a:ext cx="460375" cy="246173"/>
                <a:chOff x="-561836" y="3417665"/>
                <a:chExt cx="460236" cy="245883"/>
              </a:xfrm>
            </p:grpSpPr>
            <p:pic>
              <p:nvPicPr>
                <p:cNvPr id="41" name="Picture 2">
                  <a:extLst>
                    <a:ext uri="{FF2B5EF4-FFF2-40B4-BE49-F238E27FC236}">
                      <a16:creationId xmlns:a16="http://schemas.microsoft.com/office/drawing/2014/main" id="{A61E0C6A-E819-4D0D-821E-D2886BE12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22">
                  <a:extLst>
                    <a:ext uri="{FF2B5EF4-FFF2-40B4-BE49-F238E27FC236}">
                      <a16:creationId xmlns:a16="http://schemas.microsoft.com/office/drawing/2014/main" id="{D8E6365E-441B-41B4-A3BE-D44EFBB4370C}"/>
                    </a:ext>
                  </a:extLst>
                </p:cNvPr>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3" name="Rounded Rectangle 23">
                  <a:extLst>
                    <a:ext uri="{FF2B5EF4-FFF2-40B4-BE49-F238E27FC236}">
                      <a16:creationId xmlns:a16="http://schemas.microsoft.com/office/drawing/2014/main" id="{BEB15E0F-DB2B-46F1-9561-04F240FD8EE2}"/>
                    </a:ext>
                  </a:extLst>
                </p:cNvPr>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pic>
        <p:nvPicPr>
          <p:cNvPr id="48" name="Picture 37" descr="LF_Logo_RGB.png">
            <a:extLst>
              <a:ext uri="{FF2B5EF4-FFF2-40B4-BE49-F238E27FC236}">
                <a16:creationId xmlns:a16="http://schemas.microsoft.com/office/drawing/2014/main" id="{F41D27B1-F587-4BA9-9987-CA0E810342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49" name="TextBox 28">
            <a:extLst>
              <a:ext uri="{FF2B5EF4-FFF2-40B4-BE49-F238E27FC236}">
                <a16:creationId xmlns:a16="http://schemas.microsoft.com/office/drawing/2014/main" id="{48427B70-BDC2-47A2-B38D-B082BEE8CCA9}"/>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0" name="TextBox 17">
            <a:extLst>
              <a:ext uri="{FF2B5EF4-FFF2-40B4-BE49-F238E27FC236}">
                <a16:creationId xmlns:a16="http://schemas.microsoft.com/office/drawing/2014/main" id="{153E016F-D6F2-4A42-8753-D8755C7156FF}"/>
              </a:ext>
            </a:extLst>
          </p:cNvPr>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1" name="Picture 30" descr="Skærmbillede 2016-04-05 kl. 09.35.22.png">
            <a:extLst>
              <a:ext uri="{FF2B5EF4-FFF2-40B4-BE49-F238E27FC236}">
                <a16:creationId xmlns:a16="http://schemas.microsoft.com/office/drawing/2014/main" id="{0D89A14E-E1AF-4CF8-8CAA-5D1FA28FE0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52" name="Billede 51">
            <a:extLst>
              <a:ext uri="{FF2B5EF4-FFF2-40B4-BE49-F238E27FC236}">
                <a16:creationId xmlns:a16="http://schemas.microsoft.com/office/drawing/2014/main" id="{511D7F3C-3E5F-4FF0-92F6-ADBBB3AB029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17533218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pic>
        <p:nvPicPr>
          <p:cNvPr id="26" name="Picture 40" descr="LF_Logo_RGB.png">
            <a:extLst>
              <a:ext uri="{FF2B5EF4-FFF2-40B4-BE49-F238E27FC236}">
                <a16:creationId xmlns:a16="http://schemas.microsoft.com/office/drawing/2014/main" id="{136164F7-5498-4809-A39C-E5B2985D6F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29" name="Group 30">
            <a:extLst>
              <a:ext uri="{FF2B5EF4-FFF2-40B4-BE49-F238E27FC236}">
                <a16:creationId xmlns:a16="http://schemas.microsoft.com/office/drawing/2014/main" id="{52AC3E53-E350-4016-AB76-97B99AE77EC7}"/>
              </a:ext>
            </a:extLst>
          </p:cNvPr>
          <p:cNvGrpSpPr/>
          <p:nvPr userDrawn="1"/>
        </p:nvGrpSpPr>
        <p:grpSpPr>
          <a:xfrm>
            <a:off x="-2481943" y="-680"/>
            <a:ext cx="2412094" cy="984930"/>
            <a:chOff x="-2481943" y="-680"/>
            <a:chExt cx="2412094" cy="984930"/>
          </a:xfrm>
        </p:grpSpPr>
        <p:sp>
          <p:nvSpPr>
            <p:cNvPr id="34" name="TextBox 20">
              <a:extLst>
                <a:ext uri="{FF2B5EF4-FFF2-40B4-BE49-F238E27FC236}">
                  <a16:creationId xmlns:a16="http://schemas.microsoft.com/office/drawing/2014/main" id="{99C0DCAB-6B32-429B-B33E-0AD870F4542D}"/>
                </a:ext>
              </a:extLst>
            </p:cNvPr>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2" name="Group 34">
              <a:extLst>
                <a:ext uri="{FF2B5EF4-FFF2-40B4-BE49-F238E27FC236}">
                  <a16:creationId xmlns:a16="http://schemas.microsoft.com/office/drawing/2014/main" id="{23481D0D-153F-49EE-AD9D-9E78D1F9E9E5}"/>
                </a:ext>
              </a:extLst>
            </p:cNvPr>
            <p:cNvGrpSpPr/>
            <p:nvPr userDrawn="1"/>
          </p:nvGrpSpPr>
          <p:grpSpPr>
            <a:xfrm>
              <a:off x="-1072921" y="733313"/>
              <a:ext cx="992188" cy="250937"/>
              <a:chOff x="-1214439" y="765971"/>
              <a:chExt cx="992188" cy="250937"/>
            </a:xfrm>
          </p:grpSpPr>
          <p:grpSp>
            <p:nvGrpSpPr>
              <p:cNvPr id="43" name="Group 2">
                <a:extLst>
                  <a:ext uri="{FF2B5EF4-FFF2-40B4-BE49-F238E27FC236}">
                    <a16:creationId xmlns:a16="http://schemas.microsoft.com/office/drawing/2014/main" id="{87D7DB1C-55FE-46A6-8C3C-61D9E36C1F86}"/>
                  </a:ext>
                </a:extLst>
              </p:cNvPr>
              <p:cNvGrpSpPr>
                <a:grpSpLocks/>
              </p:cNvGrpSpPr>
              <p:nvPr/>
            </p:nvGrpSpPr>
            <p:grpSpPr bwMode="auto">
              <a:xfrm>
                <a:off x="-1214439" y="765971"/>
                <a:ext cx="437608" cy="246173"/>
                <a:chOff x="-1214439" y="732970"/>
                <a:chExt cx="437608" cy="246063"/>
              </a:xfrm>
            </p:grpSpPr>
            <p:grpSp>
              <p:nvGrpSpPr>
                <p:cNvPr id="56" name="Group 3">
                  <a:extLst>
                    <a:ext uri="{FF2B5EF4-FFF2-40B4-BE49-F238E27FC236}">
                      <a16:creationId xmlns:a16="http://schemas.microsoft.com/office/drawing/2014/main" id="{B0236C69-2B45-481D-AD43-61CF4A4A1CB4}"/>
                    </a:ext>
                  </a:extLst>
                </p:cNvPr>
                <p:cNvGrpSpPr>
                  <a:grpSpLocks/>
                </p:cNvGrpSpPr>
                <p:nvPr/>
              </p:nvGrpSpPr>
              <p:grpSpPr bwMode="auto">
                <a:xfrm>
                  <a:off x="-1214439" y="741702"/>
                  <a:ext cx="428625" cy="228600"/>
                  <a:chOff x="-727592" y="3306446"/>
                  <a:chExt cx="429053" cy="228767"/>
                </a:xfrm>
              </p:grpSpPr>
              <p:pic>
                <p:nvPicPr>
                  <p:cNvPr id="58" name="Picture 14" descr="fke3b.jpg">
                    <a:extLst>
                      <a:ext uri="{FF2B5EF4-FFF2-40B4-BE49-F238E27FC236}">
                        <a16:creationId xmlns:a16="http://schemas.microsoft.com/office/drawing/2014/main" id="{C43036F6-2E6F-4D71-BDEF-F546C051D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49">
                    <a:extLst>
                      <a:ext uri="{FF2B5EF4-FFF2-40B4-BE49-F238E27FC236}">
                        <a16:creationId xmlns:a16="http://schemas.microsoft.com/office/drawing/2014/main" id="{3E0A26F7-D936-4207-ABBA-808AB4227ABF}"/>
                      </a:ext>
                    </a:extLst>
                  </p:cNvPr>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57" name="Rounded Rectangle 47">
                  <a:extLst>
                    <a:ext uri="{FF2B5EF4-FFF2-40B4-BE49-F238E27FC236}">
                      <a16:creationId xmlns:a16="http://schemas.microsoft.com/office/drawing/2014/main" id="{C0BE34CE-5428-4F83-9F82-333E961399E7}"/>
                    </a:ext>
                  </a:extLst>
                </p:cNvPr>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4" name="Group 28">
                <a:extLst>
                  <a:ext uri="{FF2B5EF4-FFF2-40B4-BE49-F238E27FC236}">
                    <a16:creationId xmlns:a16="http://schemas.microsoft.com/office/drawing/2014/main" id="{DD4ED35B-E155-416A-93E6-F07343D2D1B0}"/>
                  </a:ext>
                </a:extLst>
              </p:cNvPr>
              <p:cNvGrpSpPr>
                <a:grpSpLocks/>
              </p:cNvGrpSpPr>
              <p:nvPr/>
            </p:nvGrpSpPr>
            <p:grpSpPr bwMode="auto">
              <a:xfrm>
                <a:off x="-682626" y="770735"/>
                <a:ext cx="460375" cy="246173"/>
                <a:chOff x="-561836" y="3417665"/>
                <a:chExt cx="460236" cy="245883"/>
              </a:xfrm>
            </p:grpSpPr>
            <p:pic>
              <p:nvPicPr>
                <p:cNvPr id="52" name="Picture 2">
                  <a:extLst>
                    <a:ext uri="{FF2B5EF4-FFF2-40B4-BE49-F238E27FC236}">
                      <a16:creationId xmlns:a16="http://schemas.microsoft.com/office/drawing/2014/main" id="{D7F5AC6E-260E-4A7A-A87B-0C408ABAF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44">
                  <a:extLst>
                    <a:ext uri="{FF2B5EF4-FFF2-40B4-BE49-F238E27FC236}">
                      <a16:creationId xmlns:a16="http://schemas.microsoft.com/office/drawing/2014/main" id="{17E9AEC0-C4CA-4D17-B954-B0E3524213E7}"/>
                    </a:ext>
                  </a:extLst>
                </p:cNvPr>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5" name="Rounded Rectangle 45">
                  <a:extLst>
                    <a:ext uri="{FF2B5EF4-FFF2-40B4-BE49-F238E27FC236}">
                      <a16:creationId xmlns:a16="http://schemas.microsoft.com/office/drawing/2014/main" id="{C9E3D57A-E907-44D0-9D25-A6D97012F802}"/>
                    </a:ext>
                  </a:extLst>
                </p:cNvPr>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0" name="TextBox 50">
            <a:extLst>
              <a:ext uri="{FF2B5EF4-FFF2-40B4-BE49-F238E27FC236}">
                <a16:creationId xmlns:a16="http://schemas.microsoft.com/office/drawing/2014/main" id="{720C389C-73EB-4685-99BD-0EA569255DED}"/>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1" name="TextBox 17">
            <a:extLst>
              <a:ext uri="{FF2B5EF4-FFF2-40B4-BE49-F238E27FC236}">
                <a16:creationId xmlns:a16="http://schemas.microsoft.com/office/drawing/2014/main" id="{475AC711-AED2-406E-AE2E-FDDF9856BB1F}"/>
              </a:ext>
            </a:extLst>
          </p:cNvPr>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2" name="Picture 26" descr="Skærmbillede 2016-04-05 kl. 09.35.22.png">
            <a:extLst>
              <a:ext uri="{FF2B5EF4-FFF2-40B4-BE49-F238E27FC236}">
                <a16:creationId xmlns:a16="http://schemas.microsoft.com/office/drawing/2014/main" id="{A4F3828F-9B0C-4FC6-9847-52088C46E6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63" name="Billede 62">
            <a:extLst>
              <a:ext uri="{FF2B5EF4-FFF2-40B4-BE49-F238E27FC236}">
                <a16:creationId xmlns:a16="http://schemas.microsoft.com/office/drawing/2014/main" id="{18BD90E1-882C-434D-8666-A0F74D45B1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10689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pic>
        <p:nvPicPr>
          <p:cNvPr id="28" name="Picture 34" descr="LF_Logo_RGB.png">
            <a:extLst>
              <a:ext uri="{FF2B5EF4-FFF2-40B4-BE49-F238E27FC236}">
                <a16:creationId xmlns:a16="http://schemas.microsoft.com/office/drawing/2014/main" id="{568515EB-D741-44CB-99DF-C8F861765C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50">
            <a:extLst>
              <a:ext uri="{FF2B5EF4-FFF2-40B4-BE49-F238E27FC236}">
                <a16:creationId xmlns:a16="http://schemas.microsoft.com/office/drawing/2014/main" id="{394DC6EE-210B-469B-92B1-BA423DCF88D9}"/>
              </a:ext>
            </a:extLst>
          </p:cNvPr>
          <p:cNvGrpSpPr/>
          <p:nvPr userDrawn="1"/>
        </p:nvGrpSpPr>
        <p:grpSpPr>
          <a:xfrm>
            <a:off x="-2481943" y="-680"/>
            <a:ext cx="2412094" cy="984930"/>
            <a:chOff x="-2481943" y="-680"/>
            <a:chExt cx="2412094" cy="984930"/>
          </a:xfrm>
        </p:grpSpPr>
        <p:sp>
          <p:nvSpPr>
            <p:cNvPr id="36" name="TextBox 20">
              <a:extLst>
                <a:ext uri="{FF2B5EF4-FFF2-40B4-BE49-F238E27FC236}">
                  <a16:creationId xmlns:a16="http://schemas.microsoft.com/office/drawing/2014/main" id="{49CD9AFA-E269-46AC-AF8D-6F0371936952}"/>
                </a:ext>
              </a:extLst>
            </p:cNvPr>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7" name="Group 52">
              <a:extLst>
                <a:ext uri="{FF2B5EF4-FFF2-40B4-BE49-F238E27FC236}">
                  <a16:creationId xmlns:a16="http://schemas.microsoft.com/office/drawing/2014/main" id="{29ED7AE9-AC47-4796-BFE7-FC5F2FB228DB}"/>
                </a:ext>
              </a:extLst>
            </p:cNvPr>
            <p:cNvGrpSpPr/>
            <p:nvPr userDrawn="1"/>
          </p:nvGrpSpPr>
          <p:grpSpPr>
            <a:xfrm>
              <a:off x="-1072921" y="733313"/>
              <a:ext cx="992188" cy="250937"/>
              <a:chOff x="-1214439" y="765971"/>
              <a:chExt cx="992188" cy="250937"/>
            </a:xfrm>
          </p:grpSpPr>
          <p:grpSp>
            <p:nvGrpSpPr>
              <p:cNvPr id="38" name="Group 2">
                <a:extLst>
                  <a:ext uri="{FF2B5EF4-FFF2-40B4-BE49-F238E27FC236}">
                    <a16:creationId xmlns:a16="http://schemas.microsoft.com/office/drawing/2014/main" id="{F9BD6E32-2C60-401C-A8D7-49BBD893E2F1}"/>
                  </a:ext>
                </a:extLst>
              </p:cNvPr>
              <p:cNvGrpSpPr>
                <a:grpSpLocks/>
              </p:cNvGrpSpPr>
              <p:nvPr/>
            </p:nvGrpSpPr>
            <p:grpSpPr bwMode="auto">
              <a:xfrm>
                <a:off x="-1214439" y="765971"/>
                <a:ext cx="437608" cy="246173"/>
                <a:chOff x="-1214439" y="732970"/>
                <a:chExt cx="437608" cy="246063"/>
              </a:xfrm>
            </p:grpSpPr>
            <p:grpSp>
              <p:nvGrpSpPr>
                <p:cNvPr id="44" name="Group 3">
                  <a:extLst>
                    <a:ext uri="{FF2B5EF4-FFF2-40B4-BE49-F238E27FC236}">
                      <a16:creationId xmlns:a16="http://schemas.microsoft.com/office/drawing/2014/main" id="{71A92D46-DA49-4B13-97F2-A396A6927B79}"/>
                    </a:ext>
                  </a:extLst>
                </p:cNvPr>
                <p:cNvGrpSpPr>
                  <a:grpSpLocks/>
                </p:cNvGrpSpPr>
                <p:nvPr/>
              </p:nvGrpSpPr>
              <p:grpSpPr bwMode="auto">
                <a:xfrm>
                  <a:off x="-1214439" y="741702"/>
                  <a:ext cx="428625" cy="228600"/>
                  <a:chOff x="-727592" y="3306446"/>
                  <a:chExt cx="429053" cy="228767"/>
                </a:xfrm>
              </p:grpSpPr>
              <p:pic>
                <p:nvPicPr>
                  <p:cNvPr id="46" name="Picture 14" descr="fke3b.jpg">
                    <a:extLst>
                      <a:ext uri="{FF2B5EF4-FFF2-40B4-BE49-F238E27FC236}">
                        <a16:creationId xmlns:a16="http://schemas.microsoft.com/office/drawing/2014/main" id="{3031481D-2A33-4A83-A141-AD4CD29D83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61">
                    <a:extLst>
                      <a:ext uri="{FF2B5EF4-FFF2-40B4-BE49-F238E27FC236}">
                        <a16:creationId xmlns:a16="http://schemas.microsoft.com/office/drawing/2014/main" id="{1CCC2169-954E-4E75-9A7A-07626C6ED03D}"/>
                      </a:ext>
                    </a:extLst>
                  </p:cNvPr>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5" name="Rounded Rectangle 59">
                  <a:extLst>
                    <a:ext uri="{FF2B5EF4-FFF2-40B4-BE49-F238E27FC236}">
                      <a16:creationId xmlns:a16="http://schemas.microsoft.com/office/drawing/2014/main" id="{1E7ED096-86EF-4922-8DBC-591B0E38F5FA}"/>
                    </a:ext>
                  </a:extLst>
                </p:cNvPr>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0" name="Group 28">
                <a:extLst>
                  <a:ext uri="{FF2B5EF4-FFF2-40B4-BE49-F238E27FC236}">
                    <a16:creationId xmlns:a16="http://schemas.microsoft.com/office/drawing/2014/main" id="{5DA53AE1-2F6A-4379-A8CF-62BDF8378AE4}"/>
                  </a:ext>
                </a:extLst>
              </p:cNvPr>
              <p:cNvGrpSpPr>
                <a:grpSpLocks/>
              </p:cNvGrpSpPr>
              <p:nvPr/>
            </p:nvGrpSpPr>
            <p:grpSpPr bwMode="auto">
              <a:xfrm>
                <a:off x="-682626" y="770735"/>
                <a:ext cx="460375" cy="246173"/>
                <a:chOff x="-561836" y="3417665"/>
                <a:chExt cx="460236" cy="245883"/>
              </a:xfrm>
            </p:grpSpPr>
            <p:pic>
              <p:nvPicPr>
                <p:cNvPr id="41" name="Picture 2">
                  <a:extLst>
                    <a:ext uri="{FF2B5EF4-FFF2-40B4-BE49-F238E27FC236}">
                      <a16:creationId xmlns:a16="http://schemas.microsoft.com/office/drawing/2014/main" id="{91A5DFB6-A6DC-4C68-81B3-23B3FC8C7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56">
                  <a:extLst>
                    <a:ext uri="{FF2B5EF4-FFF2-40B4-BE49-F238E27FC236}">
                      <a16:creationId xmlns:a16="http://schemas.microsoft.com/office/drawing/2014/main" id="{04BA0DBC-BB56-41F4-BD6F-E0F085C37133}"/>
                    </a:ext>
                  </a:extLst>
                </p:cNvPr>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3" name="Rounded Rectangle 57">
                  <a:extLst>
                    <a:ext uri="{FF2B5EF4-FFF2-40B4-BE49-F238E27FC236}">
                      <a16:creationId xmlns:a16="http://schemas.microsoft.com/office/drawing/2014/main" id="{60519D61-DC42-44F7-A977-34C96CAC144E}"/>
                    </a:ext>
                  </a:extLst>
                </p:cNvPr>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8" name="TextBox 62">
            <a:extLst>
              <a:ext uri="{FF2B5EF4-FFF2-40B4-BE49-F238E27FC236}">
                <a16:creationId xmlns:a16="http://schemas.microsoft.com/office/drawing/2014/main" id="{66D97C88-9C4B-4B70-8912-30E3A97FF17F}"/>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9" name="TextBox 17">
            <a:extLst>
              <a:ext uri="{FF2B5EF4-FFF2-40B4-BE49-F238E27FC236}">
                <a16:creationId xmlns:a16="http://schemas.microsoft.com/office/drawing/2014/main" id="{E14DE869-B8D1-483E-9367-00096826C917}"/>
              </a:ext>
            </a:extLst>
          </p:cNvPr>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0" name="Picture 2">
            <a:extLst>
              <a:ext uri="{FF2B5EF4-FFF2-40B4-BE49-F238E27FC236}">
                <a16:creationId xmlns:a16="http://schemas.microsoft.com/office/drawing/2014/main" id="{88FD0ABC-EC5A-42A5-ADA6-3860D8C2653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17">
            <a:extLst>
              <a:ext uri="{FF2B5EF4-FFF2-40B4-BE49-F238E27FC236}">
                <a16:creationId xmlns:a16="http://schemas.microsoft.com/office/drawing/2014/main" id="{190AD3A7-404E-468A-9F60-EA7DA736876D}"/>
              </a:ext>
            </a:extLst>
          </p:cNvPr>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6" name="Picture 28" descr="Skærmbillede 2016-04-05 kl. 09.35.22.png">
            <a:extLst>
              <a:ext uri="{FF2B5EF4-FFF2-40B4-BE49-F238E27FC236}">
                <a16:creationId xmlns:a16="http://schemas.microsoft.com/office/drawing/2014/main" id="{10F48E29-CBC6-4469-8766-C889D5ACC94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69" name="Billede 68">
            <a:extLst>
              <a:ext uri="{FF2B5EF4-FFF2-40B4-BE49-F238E27FC236}">
                <a16:creationId xmlns:a16="http://schemas.microsoft.com/office/drawing/2014/main" id="{45450011-674F-4C94-A30F-5D192473EB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8230948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pic>
        <p:nvPicPr>
          <p:cNvPr id="28" name="Picture 34" descr="LF_Logo_RGB.png">
            <a:extLst>
              <a:ext uri="{FF2B5EF4-FFF2-40B4-BE49-F238E27FC236}">
                <a16:creationId xmlns:a16="http://schemas.microsoft.com/office/drawing/2014/main" id="{92747793-C8F1-4D38-88F5-B2F0754F95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2" name="Group 38">
            <a:extLst>
              <a:ext uri="{FF2B5EF4-FFF2-40B4-BE49-F238E27FC236}">
                <a16:creationId xmlns:a16="http://schemas.microsoft.com/office/drawing/2014/main" id="{1790ADE5-1749-490A-A560-81F630CFBF6A}"/>
              </a:ext>
            </a:extLst>
          </p:cNvPr>
          <p:cNvGrpSpPr/>
          <p:nvPr userDrawn="1"/>
        </p:nvGrpSpPr>
        <p:grpSpPr>
          <a:xfrm>
            <a:off x="-2481943" y="-680"/>
            <a:ext cx="2412094" cy="984930"/>
            <a:chOff x="-2481943" y="-680"/>
            <a:chExt cx="2412094" cy="984930"/>
          </a:xfrm>
        </p:grpSpPr>
        <p:sp>
          <p:nvSpPr>
            <p:cNvPr id="36" name="TextBox 20">
              <a:extLst>
                <a:ext uri="{FF2B5EF4-FFF2-40B4-BE49-F238E27FC236}">
                  <a16:creationId xmlns:a16="http://schemas.microsoft.com/office/drawing/2014/main" id="{B4B65456-5BDA-45E9-A074-A2DFD010AAF9}"/>
                </a:ext>
              </a:extLst>
            </p:cNvPr>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7" name="Group 40">
              <a:extLst>
                <a:ext uri="{FF2B5EF4-FFF2-40B4-BE49-F238E27FC236}">
                  <a16:creationId xmlns:a16="http://schemas.microsoft.com/office/drawing/2014/main" id="{6DBA8D1C-9E6E-42C6-89B1-9FE16679583C}"/>
                </a:ext>
              </a:extLst>
            </p:cNvPr>
            <p:cNvGrpSpPr/>
            <p:nvPr userDrawn="1"/>
          </p:nvGrpSpPr>
          <p:grpSpPr>
            <a:xfrm>
              <a:off x="-1072921" y="733313"/>
              <a:ext cx="992188" cy="250937"/>
              <a:chOff x="-1214439" y="765971"/>
              <a:chExt cx="992188" cy="250937"/>
            </a:xfrm>
          </p:grpSpPr>
          <p:grpSp>
            <p:nvGrpSpPr>
              <p:cNvPr id="38" name="Group 2">
                <a:extLst>
                  <a:ext uri="{FF2B5EF4-FFF2-40B4-BE49-F238E27FC236}">
                    <a16:creationId xmlns:a16="http://schemas.microsoft.com/office/drawing/2014/main" id="{BCEBD03D-A30B-478C-A6BE-C63E9EC957E6}"/>
                  </a:ext>
                </a:extLst>
              </p:cNvPr>
              <p:cNvGrpSpPr>
                <a:grpSpLocks/>
              </p:cNvGrpSpPr>
              <p:nvPr/>
            </p:nvGrpSpPr>
            <p:grpSpPr bwMode="auto">
              <a:xfrm>
                <a:off x="-1214439" y="765971"/>
                <a:ext cx="437608" cy="246173"/>
                <a:chOff x="-1214439" y="732970"/>
                <a:chExt cx="437608" cy="246063"/>
              </a:xfrm>
            </p:grpSpPr>
            <p:grpSp>
              <p:nvGrpSpPr>
                <p:cNvPr id="61" name="Group 3">
                  <a:extLst>
                    <a:ext uri="{FF2B5EF4-FFF2-40B4-BE49-F238E27FC236}">
                      <a16:creationId xmlns:a16="http://schemas.microsoft.com/office/drawing/2014/main" id="{A23153F4-9C04-45B3-8EFD-3403F75A728A}"/>
                    </a:ext>
                  </a:extLst>
                </p:cNvPr>
                <p:cNvGrpSpPr>
                  <a:grpSpLocks/>
                </p:cNvGrpSpPr>
                <p:nvPr/>
              </p:nvGrpSpPr>
              <p:grpSpPr bwMode="auto">
                <a:xfrm>
                  <a:off x="-1214439" y="741702"/>
                  <a:ext cx="428625" cy="228600"/>
                  <a:chOff x="-727592" y="3306446"/>
                  <a:chExt cx="429053" cy="228767"/>
                </a:xfrm>
              </p:grpSpPr>
              <p:pic>
                <p:nvPicPr>
                  <p:cNvPr id="63" name="Picture 14" descr="fke3b.jpg">
                    <a:extLst>
                      <a:ext uri="{FF2B5EF4-FFF2-40B4-BE49-F238E27FC236}">
                        <a16:creationId xmlns:a16="http://schemas.microsoft.com/office/drawing/2014/main" id="{F99F5065-BE62-475C-B324-9B2D20F852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49">
                    <a:extLst>
                      <a:ext uri="{FF2B5EF4-FFF2-40B4-BE49-F238E27FC236}">
                        <a16:creationId xmlns:a16="http://schemas.microsoft.com/office/drawing/2014/main" id="{BE5E2CC2-8BD1-457D-BCAC-BE136B5BEEFF}"/>
                      </a:ext>
                    </a:extLst>
                  </p:cNvPr>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2" name="Rounded Rectangle 47">
                  <a:extLst>
                    <a:ext uri="{FF2B5EF4-FFF2-40B4-BE49-F238E27FC236}">
                      <a16:creationId xmlns:a16="http://schemas.microsoft.com/office/drawing/2014/main" id="{8E217042-9117-4A5F-8A22-4E66539D00EF}"/>
                    </a:ext>
                  </a:extLst>
                </p:cNvPr>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2" name="Group 28">
                <a:extLst>
                  <a:ext uri="{FF2B5EF4-FFF2-40B4-BE49-F238E27FC236}">
                    <a16:creationId xmlns:a16="http://schemas.microsoft.com/office/drawing/2014/main" id="{FE26A898-E8C3-4D4A-A0D1-222E2672AE17}"/>
                  </a:ext>
                </a:extLst>
              </p:cNvPr>
              <p:cNvGrpSpPr>
                <a:grpSpLocks/>
              </p:cNvGrpSpPr>
              <p:nvPr/>
            </p:nvGrpSpPr>
            <p:grpSpPr bwMode="auto">
              <a:xfrm>
                <a:off x="-682626" y="770735"/>
                <a:ext cx="460375" cy="246173"/>
                <a:chOff x="-561836" y="3417665"/>
                <a:chExt cx="460236" cy="245883"/>
              </a:xfrm>
            </p:grpSpPr>
            <p:pic>
              <p:nvPicPr>
                <p:cNvPr id="58" name="Picture 2">
                  <a:extLst>
                    <a:ext uri="{FF2B5EF4-FFF2-40B4-BE49-F238E27FC236}">
                      <a16:creationId xmlns:a16="http://schemas.microsoft.com/office/drawing/2014/main" id="{2470AC8A-E1C9-4626-AAFF-294EB1055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44">
                  <a:extLst>
                    <a:ext uri="{FF2B5EF4-FFF2-40B4-BE49-F238E27FC236}">
                      <a16:creationId xmlns:a16="http://schemas.microsoft.com/office/drawing/2014/main" id="{8A0AF66C-C715-467B-99EE-62FEFF8B66BE}"/>
                    </a:ext>
                  </a:extLst>
                </p:cNvPr>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60" name="Rounded Rectangle 45">
                  <a:extLst>
                    <a:ext uri="{FF2B5EF4-FFF2-40B4-BE49-F238E27FC236}">
                      <a16:creationId xmlns:a16="http://schemas.microsoft.com/office/drawing/2014/main" id="{FB359FAD-AFB2-408B-8821-6FD547E3DEDA}"/>
                    </a:ext>
                  </a:extLst>
                </p:cNvPr>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5" name="TextBox 50">
            <a:extLst>
              <a:ext uri="{FF2B5EF4-FFF2-40B4-BE49-F238E27FC236}">
                <a16:creationId xmlns:a16="http://schemas.microsoft.com/office/drawing/2014/main" id="{AB910DFB-F853-4112-BBBD-74197D5C0CE2}"/>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6" name="TextBox 17">
            <a:extLst>
              <a:ext uri="{FF2B5EF4-FFF2-40B4-BE49-F238E27FC236}">
                <a16:creationId xmlns:a16="http://schemas.microsoft.com/office/drawing/2014/main" id="{F28C9CF9-FB21-4923-9F09-11D0512C3657}"/>
              </a:ext>
            </a:extLst>
          </p:cNvPr>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a:extLst>
              <a:ext uri="{FF2B5EF4-FFF2-40B4-BE49-F238E27FC236}">
                <a16:creationId xmlns:a16="http://schemas.microsoft.com/office/drawing/2014/main" id="{99C95FEE-35B1-4C1E-B52B-D6FDF46EEBA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a:extLst>
              <a:ext uri="{FF2B5EF4-FFF2-40B4-BE49-F238E27FC236}">
                <a16:creationId xmlns:a16="http://schemas.microsoft.com/office/drawing/2014/main" id="{2678818D-3265-4DAE-8424-53BC9CF91F0E}"/>
              </a:ext>
            </a:extLst>
          </p:cNvPr>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9" name="Picture 29" descr="Skærmbillede 2016-04-05 kl. 09.35.22.png">
            <a:extLst>
              <a:ext uri="{FF2B5EF4-FFF2-40B4-BE49-F238E27FC236}">
                <a16:creationId xmlns:a16="http://schemas.microsoft.com/office/drawing/2014/main" id="{F3FD8DD9-C737-40D5-94EB-98B4D1162F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70" name="Billede 69">
            <a:extLst>
              <a:ext uri="{FF2B5EF4-FFF2-40B4-BE49-F238E27FC236}">
                <a16:creationId xmlns:a16="http://schemas.microsoft.com/office/drawing/2014/main" id="{8486E233-DB9E-422E-A221-FD0058DC7B0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20644920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pic>
        <p:nvPicPr>
          <p:cNvPr id="14" name="Picture 10" descr="LF_Logo_RGB.png">
            <a:extLst>
              <a:ext uri="{FF2B5EF4-FFF2-40B4-BE49-F238E27FC236}">
                <a16:creationId xmlns:a16="http://schemas.microsoft.com/office/drawing/2014/main" id="{076EC841-95D6-4F75-A197-C0E9D6C8E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16" name="TextBox 29">
            <a:extLst>
              <a:ext uri="{FF2B5EF4-FFF2-40B4-BE49-F238E27FC236}">
                <a16:creationId xmlns:a16="http://schemas.microsoft.com/office/drawing/2014/main" id="{755D1E61-A62A-4C05-9A4B-20A002293A46}"/>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7" name="TextBox 17">
            <a:extLst>
              <a:ext uri="{FF2B5EF4-FFF2-40B4-BE49-F238E27FC236}">
                <a16:creationId xmlns:a16="http://schemas.microsoft.com/office/drawing/2014/main" id="{9DACA1FE-6B1E-4090-BF64-8B6D41D5433E}"/>
              </a:ext>
            </a:extLst>
          </p:cNvPr>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18" name="AutoShape 4">
            <a:extLst>
              <a:ext uri="{FF2B5EF4-FFF2-40B4-BE49-F238E27FC236}">
                <a16:creationId xmlns:a16="http://schemas.microsoft.com/office/drawing/2014/main" id="{7DEB3767-406A-4259-9FB5-288B5D7D94B6}"/>
              </a:ext>
            </a:extLst>
          </p:cNvPr>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21" name="Picture 14" descr="Skærmbillede 2016-04-05 kl. 09.35.22.png">
            <a:extLst>
              <a:ext uri="{FF2B5EF4-FFF2-40B4-BE49-F238E27FC236}">
                <a16:creationId xmlns:a16="http://schemas.microsoft.com/office/drawing/2014/main" id="{26ABE358-5C11-4018-AB0E-D35A6C998B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22" name="Billede 21">
            <a:extLst>
              <a:ext uri="{FF2B5EF4-FFF2-40B4-BE49-F238E27FC236}">
                <a16:creationId xmlns:a16="http://schemas.microsoft.com/office/drawing/2014/main" id="{1665D134-B06E-4E38-AD5A-5AE09C4493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ext uri="{BB962C8B-B14F-4D97-AF65-F5344CB8AC3E}">
        <p14:creationId xmlns:p14="http://schemas.microsoft.com/office/powerpoint/2010/main" val="36780443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1C94F387-72AF-7F46-9F62-3BEE8B63B887}" type="datetime1">
              <a:rPr lang="da-DK" smtClean="0"/>
              <a:t>05-05-2020</a:t>
            </a:fld>
            <a:endParaRPr lang="da-DK"/>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2" name="Text Placeholder 13"/>
          <p:cNvSpPr>
            <a:spLocks noGrp="1"/>
          </p:cNvSpPr>
          <p:nvPr>
            <p:ph type="body" sz="quarter" idx="26"/>
          </p:nvPr>
        </p:nvSpPr>
        <p:spPr>
          <a:xfrm>
            <a:off x="552366" y="6205995"/>
            <a:ext cx="2548125" cy="180000"/>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710896098"/>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2907060687"/>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2862352604"/>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3" name="TextBox 16">
            <a:extLst>
              <a:ext uri="{FF2B5EF4-FFF2-40B4-BE49-F238E27FC236}">
                <a16:creationId xmlns:a16="http://schemas.microsoft.com/office/drawing/2014/main" id="{3D8C8A40-7590-4A5B-938F-F00F247D2BAC}"/>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0" name="AutoShape 4">
            <a:extLst>
              <a:ext uri="{FF2B5EF4-FFF2-40B4-BE49-F238E27FC236}">
                <a16:creationId xmlns:a16="http://schemas.microsoft.com/office/drawing/2014/main" id="{FC0F4DD8-D679-4AB0-80E0-E2AF0E30B407}"/>
              </a:ext>
            </a:extLst>
          </p:cNvPr>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1" name="TextBox 17">
            <a:extLst>
              <a:ext uri="{FF2B5EF4-FFF2-40B4-BE49-F238E27FC236}">
                <a16:creationId xmlns:a16="http://schemas.microsoft.com/office/drawing/2014/main" id="{DBC9F322-B587-481A-AE1C-9FF2B41F2A14}"/>
              </a:ext>
            </a:extLst>
          </p:cNvPr>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2" name="Picture 14" descr="Skærmbillede 2016-04-05 kl. 09.35.22.png">
            <a:extLst>
              <a:ext uri="{FF2B5EF4-FFF2-40B4-BE49-F238E27FC236}">
                <a16:creationId xmlns:a16="http://schemas.microsoft.com/office/drawing/2014/main" id="{0720814B-D0AD-4E45-B5EC-2F9920E41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Tree>
    <p:extLst>
      <p:ext uri="{BB962C8B-B14F-4D97-AF65-F5344CB8AC3E}">
        <p14:creationId xmlns:p14="http://schemas.microsoft.com/office/powerpoint/2010/main" val="632641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2" name="AutoShape 4">
            <a:extLst>
              <a:ext uri="{FF2B5EF4-FFF2-40B4-BE49-F238E27FC236}">
                <a16:creationId xmlns:a16="http://schemas.microsoft.com/office/drawing/2014/main" id="{5806964F-18C5-44D9-896C-CF39EB8787B7}"/>
              </a:ext>
            </a:extLst>
          </p:cNvPr>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3" name="TextBox 13">
            <a:extLst>
              <a:ext uri="{FF2B5EF4-FFF2-40B4-BE49-F238E27FC236}">
                <a16:creationId xmlns:a16="http://schemas.microsoft.com/office/drawing/2014/main" id="{6929AB1C-A7EA-40A0-9A5D-4ACAB7148F4A}"/>
              </a:ext>
            </a:extLst>
          </p:cNvPr>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5" name="TextBox 17">
            <a:extLst>
              <a:ext uri="{FF2B5EF4-FFF2-40B4-BE49-F238E27FC236}">
                <a16:creationId xmlns:a16="http://schemas.microsoft.com/office/drawing/2014/main" id="{3B274614-2ADD-42F6-A7ED-57CB1928DA22}"/>
              </a:ext>
            </a:extLst>
          </p:cNvPr>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6" name="Picture 10" descr="Skærmbillede 2016-04-05 kl. 09.35.22.png">
            <a:extLst>
              <a:ext uri="{FF2B5EF4-FFF2-40B4-BE49-F238E27FC236}">
                <a16:creationId xmlns:a16="http://schemas.microsoft.com/office/drawing/2014/main" id="{C4EC52F8-CED5-4BE4-A2D4-553E642C2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Tree>
    <p:extLst>
      <p:ext uri="{BB962C8B-B14F-4D97-AF65-F5344CB8AC3E}">
        <p14:creationId xmlns:p14="http://schemas.microsoft.com/office/powerpoint/2010/main" val="367351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30"/>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34986581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Titel og indholdsobjekt">
    <p:bg>
      <p:bgPr>
        <a:solidFill>
          <a:schemeClr val="bg1"/>
        </a:solidFill>
        <a:effectLst/>
      </p:bgPr>
    </p:bg>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1426811" y="6492876"/>
            <a:ext cx="2844430" cy="365125"/>
          </a:xfrm>
        </p:spPr>
        <p:txBody>
          <a:bodyPr/>
          <a:lstStyle>
            <a:lvl1pPr algn="l">
              <a:defRPr sz="1600">
                <a:solidFill>
                  <a:schemeClr val="tx1">
                    <a:lumMod val="65000"/>
                    <a:lumOff val="35000"/>
                  </a:schemeClr>
                </a:solidFill>
              </a:defRPr>
            </a:lvl1pPr>
          </a:lstStyle>
          <a:p>
            <a:pPr>
              <a:defRPr/>
            </a:pPr>
            <a:fld id="{889B7EF3-B023-4829-8A6F-99DBBBEDC9AD}" type="datetime2">
              <a:rPr lang="da-DK" smtClean="0"/>
              <a:pPr>
                <a:defRPr/>
              </a:pPr>
              <a:t>5. maj 2020</a:t>
            </a:fld>
            <a:endParaRPr lang="da-DK" dirty="0"/>
          </a:p>
        </p:txBody>
      </p:sp>
      <p:sp>
        <p:nvSpPr>
          <p:cNvPr id="7" name="Pladsholder til diasnummer 4"/>
          <p:cNvSpPr>
            <a:spLocks noGrp="1"/>
          </p:cNvSpPr>
          <p:nvPr>
            <p:ph type="sldNum" sz="quarter" idx="11"/>
          </p:nvPr>
        </p:nvSpPr>
        <p:spPr>
          <a:xfrm>
            <a:off x="402478" y="6492876"/>
            <a:ext cx="1100523" cy="365125"/>
          </a:xfrm>
        </p:spPr>
        <p:txBody>
          <a:bodyPr/>
          <a:lstStyle>
            <a:lvl1pPr algn="r">
              <a:defRPr sz="1600">
                <a:solidFill>
                  <a:schemeClr val="tx1">
                    <a:lumMod val="65000"/>
                    <a:lumOff val="35000"/>
                  </a:schemeClr>
                </a:solidFill>
              </a:defRPr>
            </a:lvl1pPr>
          </a:lstStyle>
          <a:p>
            <a:pPr>
              <a:defRPr/>
            </a:pPr>
            <a:fld id="{774876A2-58FF-4631-9985-D3CD04231D87}" type="slidenum">
              <a:rPr lang="da-DK" smtClean="0"/>
              <a:pPr>
                <a:defRPr/>
              </a:pPr>
              <a:t>‹nr.›</a:t>
            </a:fld>
            <a:r>
              <a:rPr lang="da-DK"/>
              <a:t>...|</a:t>
            </a:r>
            <a:endParaRPr lang="da-DK" dirty="0"/>
          </a:p>
        </p:txBody>
      </p:sp>
      <p:sp>
        <p:nvSpPr>
          <p:cNvPr id="10" name="Pladsholder til indhold 9"/>
          <p:cNvSpPr>
            <a:spLocks noGrp="1"/>
          </p:cNvSpPr>
          <p:nvPr>
            <p:ph sz="quarter" idx="12"/>
          </p:nvPr>
        </p:nvSpPr>
        <p:spPr>
          <a:xfrm>
            <a:off x="527313" y="1484786"/>
            <a:ext cx="11327784" cy="396014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3303361929"/>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8000"/>
          </a:xfrm>
          <a:prstGeom prst="rect">
            <a:avLst/>
          </a:prstGeom>
          <a:solidFill>
            <a:schemeClr val="tx2"/>
          </a:solidFill>
        </p:spPr>
      </p:pic>
      <p:sp>
        <p:nvSpPr>
          <p:cNvPr id="34819" name="Title 1"/>
          <p:cNvSpPr>
            <a:spLocks noGrp="1" noChangeArrowheads="1"/>
          </p:cNvSpPr>
          <p:nvPr>
            <p:ph type="ctrTitle" hasCustomPrompt="1"/>
          </p:nvPr>
        </p:nvSpPr>
        <p:spPr>
          <a:xfrm>
            <a:off x="985967" y="2897842"/>
            <a:ext cx="10221657" cy="830997"/>
          </a:xfrm>
        </p:spPr>
        <p:txBody>
          <a:bodyPr wrap="square" anchor="ctr" anchorCtr="0">
            <a:spAutoFit/>
          </a:bodyPr>
          <a:lstStyle>
            <a:lvl1pPr>
              <a:lnSpc>
                <a:spcPct val="90000"/>
              </a:lnSpc>
              <a:defRPr sz="6000" cap="none" baseline="0">
                <a:solidFill>
                  <a:schemeClr val="bg1"/>
                </a:solidFill>
                <a:latin typeface="AU Passata Light" panose="020B0303030902030804" pitchFamily="34" charset="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15" name="TextBox 14"/>
          <p:cNvSpPr txBox="1"/>
          <p:nvPr userDrawn="1"/>
        </p:nvSpPr>
        <p:spPr>
          <a:xfrm>
            <a:off x="-1973855" y="3082507"/>
            <a:ext cx="1826130"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800"/>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127" y="5997600"/>
            <a:ext cx="2350351"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Agroøkologi</a:t>
            </a:r>
          </a:p>
        </p:txBody>
      </p:sp>
      <p:sp>
        <p:nvSpPr>
          <p:cNvPr id="34" name="Date_DateCustomA"/>
          <p:cNvSpPr txBox="1">
            <a:spLocks noChangeArrowheads="1"/>
          </p:cNvSpPr>
          <p:nvPr userDrawn="1"/>
        </p:nvSpPr>
        <p:spPr bwMode="auto">
          <a:xfrm>
            <a:off x="3691814" y="5997600"/>
            <a:ext cx="2272136"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14. Januar 2020</a:t>
            </a:r>
          </a:p>
        </p:txBody>
      </p:sp>
      <p:sp>
        <p:nvSpPr>
          <p:cNvPr id="35" name="FLD_Event"/>
          <p:cNvSpPr txBox="1">
            <a:spLocks noChangeArrowheads="1"/>
          </p:cNvSpPr>
          <p:nvPr userDrawn="1"/>
        </p:nvSpPr>
        <p:spPr bwMode="auto">
          <a:xfrm>
            <a:off x="3691814" y="5997600"/>
            <a:ext cx="2272136"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plantekongres</a:t>
            </a:r>
          </a:p>
        </p:txBody>
      </p:sp>
      <p:sp>
        <p:nvSpPr>
          <p:cNvPr id="37" name="USR_Name"/>
          <p:cNvSpPr txBox="1">
            <a:spLocks noChangeArrowheads="1"/>
          </p:cNvSpPr>
          <p:nvPr userDrawn="1"/>
        </p:nvSpPr>
        <p:spPr bwMode="auto">
          <a:xfrm>
            <a:off x="6240857" y="5997600"/>
            <a:ext cx="2982805"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err="1">
                <a:solidFill>
                  <a:schemeClr val="bg1"/>
                </a:solidFill>
                <a:latin typeface="+mn-lt"/>
              </a:rPr>
              <a:t>peter</a:t>
            </a:r>
            <a:r>
              <a:rPr lang="da-DK" sz="700" b="0" cap="all" baseline="0" dirty="0">
                <a:solidFill>
                  <a:schemeClr val="bg1"/>
                </a:solidFill>
                <a:latin typeface="+mn-lt"/>
              </a:rPr>
              <a:t> </a:t>
            </a:r>
            <a:r>
              <a:rPr lang="da-DK" sz="700" b="0" cap="all" baseline="0" dirty="0" err="1">
                <a:solidFill>
                  <a:schemeClr val="bg1"/>
                </a:solidFill>
                <a:latin typeface="+mn-lt"/>
              </a:rPr>
              <a:t>sø’rensen</a:t>
            </a:r>
            <a:endParaRPr lang="da-DK" sz="700" b="0" cap="all" baseline="0" dirty="0">
              <a:solidFill>
                <a:schemeClr val="bg1"/>
              </a:solidFill>
              <a:latin typeface="+mn-lt"/>
            </a:endParaRPr>
          </a:p>
        </p:txBody>
      </p:sp>
      <p:sp>
        <p:nvSpPr>
          <p:cNvPr id="39" name="OFF_logo1Computed"/>
          <p:cNvSpPr/>
          <p:nvPr userDrawn="1"/>
        </p:nvSpPr>
        <p:spPr bwMode="auto">
          <a:xfrm>
            <a:off x="972126" y="5997600"/>
            <a:ext cx="679762"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40" y="5997600"/>
            <a:ext cx="557642" cy="558000"/>
          </a:xfrm>
          <a:prstGeom prst="rect">
            <a:avLst/>
          </a:prstGeom>
        </p:spPr>
      </p:pic>
      <p:pic>
        <p:nvPicPr>
          <p:cNvPr id="948174527" name="SecondaryLogo"/>
          <p:cNvPicPr>
            <a:picLocks noChangeAspect="1"/>
          </p:cNvPicPr>
          <p:nvPr/>
        </p:nvPicPr>
        <p:blipFill>
          <a:blip r:embed="rId4"/>
          <a:stretch>
            <a:fillRect/>
          </a:stretch>
        </p:blipFill>
        <p:spPr>
          <a:xfrm>
            <a:off x="10207330" y="5997600"/>
            <a:ext cx="1658453"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991" y="5997601"/>
            <a:ext cx="71743" cy="557999"/>
          </a:xfrm>
          <a:prstGeom prst="rect">
            <a:avLst/>
          </a:prstGeom>
        </p:spPr>
      </p:pic>
      <p:sp>
        <p:nvSpPr>
          <p:cNvPr id="4" name="Slide Number Placeholder 3"/>
          <p:cNvSpPr>
            <a:spLocks noGrp="1"/>
          </p:cNvSpPr>
          <p:nvPr>
            <p:ph type="sldNum" sz="quarter" idx="12"/>
          </p:nvPr>
        </p:nvSpPr>
        <p:spPr>
          <a:xfrm>
            <a:off x="11809530" y="6581497"/>
            <a:ext cx="252033" cy="139141"/>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3D0F999C-1030-42B0-AB4F-42CC70AA7F48}" type="datetime1">
              <a:rPr lang="da-DK" smtClean="0"/>
              <a:t>05-05-2020</a:t>
            </a:fld>
            <a:r>
              <a:rPr lang="da-DK"/>
              <a:t>30-11-2017</a:t>
            </a:r>
            <a:endParaRPr lang="da-DK" dirty="0"/>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7082127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041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967" y="3443622"/>
            <a:ext cx="648084"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973" y="1520316"/>
            <a:ext cx="9544550"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966" y="3715432"/>
            <a:ext cx="7162145"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636" y="2132856"/>
            <a:ext cx="2012911"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127" y="5997600"/>
            <a:ext cx="2350351"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Agroøkologi</a:t>
            </a:r>
          </a:p>
        </p:txBody>
      </p:sp>
      <p:sp>
        <p:nvSpPr>
          <p:cNvPr id="43" name="OFF_logo1Computed"/>
          <p:cNvSpPr/>
          <p:nvPr userDrawn="1"/>
        </p:nvSpPr>
        <p:spPr bwMode="auto">
          <a:xfrm>
            <a:off x="972126" y="5997600"/>
            <a:ext cx="679762"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39" name="Date_DateCustomA"/>
          <p:cNvSpPr txBox="1">
            <a:spLocks noChangeArrowheads="1"/>
          </p:cNvSpPr>
          <p:nvPr userDrawn="1"/>
        </p:nvSpPr>
        <p:spPr bwMode="auto">
          <a:xfrm>
            <a:off x="3691814" y="5997600"/>
            <a:ext cx="2272136"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14. Januar 2020</a:t>
            </a:r>
          </a:p>
        </p:txBody>
      </p:sp>
      <p:sp>
        <p:nvSpPr>
          <p:cNvPr id="40" name="FLD_Event"/>
          <p:cNvSpPr txBox="1">
            <a:spLocks noChangeArrowheads="1"/>
          </p:cNvSpPr>
          <p:nvPr userDrawn="1"/>
        </p:nvSpPr>
        <p:spPr bwMode="auto">
          <a:xfrm>
            <a:off x="3691814" y="5997600"/>
            <a:ext cx="2272136"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plantekongres</a:t>
            </a:r>
          </a:p>
        </p:txBody>
      </p:sp>
      <p:sp>
        <p:nvSpPr>
          <p:cNvPr id="42" name="USR_Name"/>
          <p:cNvSpPr txBox="1">
            <a:spLocks noChangeArrowheads="1"/>
          </p:cNvSpPr>
          <p:nvPr userDrawn="1"/>
        </p:nvSpPr>
        <p:spPr bwMode="auto">
          <a:xfrm>
            <a:off x="6240857" y="5997600"/>
            <a:ext cx="2982805"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Peter </a:t>
            </a:r>
            <a:r>
              <a:rPr lang="da-DK" sz="700" b="0" cap="all" baseline="0" dirty="0" err="1">
                <a:solidFill>
                  <a:schemeClr val="bg1"/>
                </a:solidFill>
                <a:latin typeface="+mn-lt"/>
              </a:rPr>
              <a:t>sørensen</a:t>
            </a:r>
            <a:endParaRPr lang="da-DK" sz="700" b="0" cap="all" baseline="0" dirty="0">
              <a:solidFill>
                <a:schemeClr val="bg1"/>
              </a:solidFill>
              <a:latin typeface="+mn-lt"/>
            </a:endParaRP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40" y="5997600"/>
            <a:ext cx="557642"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991" y="5997601"/>
            <a:ext cx="71743" cy="557999"/>
          </a:xfrm>
          <a:prstGeom prst="rect">
            <a:avLst/>
          </a:prstGeom>
        </p:spPr>
      </p:pic>
      <p:pic>
        <p:nvPicPr>
          <p:cNvPr id="2130970764" name="SecondaryLogo"/>
          <p:cNvPicPr>
            <a:picLocks noChangeAspect="1"/>
          </p:cNvPicPr>
          <p:nvPr/>
        </p:nvPicPr>
        <p:blipFill>
          <a:blip r:embed="rId4"/>
          <a:stretch>
            <a:fillRect/>
          </a:stretch>
        </p:blipFill>
        <p:spPr>
          <a:xfrm>
            <a:off x="10207330" y="5997600"/>
            <a:ext cx="1658453" cy="558000"/>
          </a:xfrm>
          <a:prstGeom prst="rect">
            <a:avLst/>
          </a:prstGeom>
        </p:spPr>
      </p:pic>
      <p:sp>
        <p:nvSpPr>
          <p:cNvPr id="5" name="Slide Number Placeholder 4"/>
          <p:cNvSpPr>
            <a:spLocks noGrp="1"/>
          </p:cNvSpPr>
          <p:nvPr>
            <p:ph type="sldNum" sz="quarter" idx="14"/>
          </p:nvPr>
        </p:nvSpPr>
        <p:spPr>
          <a:xfrm>
            <a:off x="11809530" y="6581497"/>
            <a:ext cx="252033" cy="139141"/>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E817793B-B9AB-4A0E-ADC8-8C6250E39DD8}" type="datetime1">
              <a:rPr lang="da-DK" smtClean="0"/>
              <a:t>05-05-2020</a:t>
            </a:fld>
            <a:r>
              <a:rPr lang="da-DK"/>
              <a:t>30-11-2017</a:t>
            </a:r>
            <a:endParaRPr lang="da-DK" dirty="0"/>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9220949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041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967" y="2897842"/>
            <a:ext cx="10221657" cy="830997"/>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855" y="3082507"/>
            <a:ext cx="1826130"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800"/>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127" y="5997600"/>
            <a:ext cx="2350351"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Agroøkologi</a:t>
            </a:r>
          </a:p>
        </p:txBody>
      </p:sp>
      <p:sp>
        <p:nvSpPr>
          <p:cNvPr id="30" name="OFF_logo1Computed"/>
          <p:cNvSpPr/>
          <p:nvPr userDrawn="1"/>
        </p:nvSpPr>
        <p:spPr bwMode="auto">
          <a:xfrm>
            <a:off x="972126" y="5997600"/>
            <a:ext cx="679762"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814" y="5997600"/>
            <a:ext cx="2272136"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16. januar 2018</a:t>
            </a:r>
            <a:endParaRPr lang="da-DK" sz="700" b="0" cap="all" baseline="0" dirty="0">
              <a:solidFill>
                <a:schemeClr val="bg1"/>
              </a:solidFill>
              <a:latin typeface="+mn-lt"/>
            </a:endParaRPr>
          </a:p>
        </p:txBody>
      </p:sp>
      <p:sp>
        <p:nvSpPr>
          <p:cNvPr id="28" name="USR_Title"/>
          <p:cNvSpPr txBox="1">
            <a:spLocks noChangeArrowheads="1"/>
          </p:cNvSpPr>
          <p:nvPr userDrawn="1"/>
        </p:nvSpPr>
        <p:spPr bwMode="auto">
          <a:xfrm>
            <a:off x="6240857" y="5997600"/>
            <a:ext cx="2982805"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Ph.d.-studerende</a:t>
            </a:r>
          </a:p>
        </p:txBody>
      </p:sp>
      <p:sp>
        <p:nvSpPr>
          <p:cNvPr id="27" name="FLD_Event"/>
          <p:cNvSpPr txBox="1">
            <a:spLocks noChangeArrowheads="1"/>
          </p:cNvSpPr>
          <p:nvPr userDrawn="1"/>
        </p:nvSpPr>
        <p:spPr bwMode="auto">
          <a:xfrm>
            <a:off x="3691814" y="5997600"/>
            <a:ext cx="2272136"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Plantekongres 2018</a:t>
            </a:r>
          </a:p>
        </p:txBody>
      </p:sp>
      <p:sp>
        <p:nvSpPr>
          <p:cNvPr id="29" name="USR_Name"/>
          <p:cNvSpPr txBox="1">
            <a:spLocks noChangeArrowheads="1"/>
          </p:cNvSpPr>
          <p:nvPr userDrawn="1"/>
        </p:nvSpPr>
        <p:spPr bwMode="auto">
          <a:xfrm>
            <a:off x="6240857" y="5997600"/>
            <a:ext cx="2982805"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Ingeborg Frøsig Pedersen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40" y="5997600"/>
            <a:ext cx="557642"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991" y="5997601"/>
            <a:ext cx="71743" cy="557999"/>
          </a:xfrm>
          <a:prstGeom prst="rect">
            <a:avLst/>
          </a:prstGeom>
        </p:spPr>
      </p:pic>
      <p:pic>
        <p:nvPicPr>
          <p:cNvPr id="397241667" name="SecondaryLogo"/>
          <p:cNvPicPr>
            <a:picLocks noChangeAspect="1"/>
          </p:cNvPicPr>
          <p:nvPr/>
        </p:nvPicPr>
        <p:blipFill>
          <a:blip r:embed="rId4"/>
          <a:stretch>
            <a:fillRect/>
          </a:stretch>
        </p:blipFill>
        <p:spPr>
          <a:xfrm>
            <a:off x="10207330" y="5997600"/>
            <a:ext cx="1658453" cy="558000"/>
          </a:xfrm>
          <a:prstGeom prst="rect">
            <a:avLst/>
          </a:prstGeom>
        </p:spPr>
      </p:pic>
      <p:sp>
        <p:nvSpPr>
          <p:cNvPr id="4" name="Slide Number Placeholder 3"/>
          <p:cNvSpPr>
            <a:spLocks noGrp="1"/>
          </p:cNvSpPr>
          <p:nvPr>
            <p:ph type="sldNum" sz="quarter" idx="12"/>
          </p:nvPr>
        </p:nvSpPr>
        <p:spPr>
          <a:xfrm>
            <a:off x="11809530" y="6581497"/>
            <a:ext cx="252033" cy="139141"/>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B506290C-8615-4EAB-84D0-B936BB50D9F9}" type="datetime1">
              <a:rPr lang="da-DK" smtClean="0"/>
              <a:t>05-05-2020</a:t>
            </a:fld>
            <a:r>
              <a:rPr lang="da-DK"/>
              <a:t>30-11-2017</a:t>
            </a:r>
            <a:endParaRPr lang="da-DK" dirty="0"/>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0176584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hasCustomPrompt="1"/>
          </p:nvPr>
        </p:nvSpPr>
        <p:spPr/>
        <p:txBody>
          <a:bodyPr/>
          <a:lstStyle>
            <a:lvl1pPr>
              <a:defRPr cap="none"/>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idx="1"/>
          </p:nvPr>
        </p:nvSpPr>
        <p:spPr>
          <a:xfrm>
            <a:off x="985967" y="1960079"/>
            <a:ext cx="10221657" cy="3937484"/>
          </a:xfrm>
        </p:spPr>
        <p:txBody>
          <a:bodyPr/>
          <a:lstStyle>
            <a:lvl1pPr marL="0" indent="0">
              <a:buFont typeface="Calibri" panose="020F0502020204030204" pitchFamily="34" charset="0"/>
              <a:buChar char="​"/>
              <a:defRPr/>
            </a:lvl1pPr>
          </a:lstStyle>
          <a:p>
            <a:pPr lvl="0"/>
            <a:r>
              <a:rPr lang="da-DK" dirty="0"/>
              <a:t>Click to 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5" name="TextBox 4"/>
          <p:cNvSpPr txBox="1"/>
          <p:nvPr userDrawn="1"/>
        </p:nvSpPr>
        <p:spPr>
          <a:xfrm>
            <a:off x="-1973855" y="340162"/>
            <a:ext cx="1826130"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800"/>
          </a:p>
          <a:p>
            <a:pPr algn="r">
              <a:lnSpc>
                <a:spcPct val="100000"/>
              </a:lnSpc>
            </a:pPr>
            <a:r>
              <a:rPr lang="da-DK" sz="1000" baseline="0" noProof="1">
                <a:solidFill>
                  <a:schemeClr val="tx1">
                    <a:lumMod val="75000"/>
                    <a:lumOff val="25000"/>
                  </a:schemeClr>
                </a:solidFill>
              </a:rPr>
              <a:t>ændr 2. linje til</a:t>
            </a:r>
            <a:endParaRPr lang="da-DK" sz="1800"/>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4B164AA-156F-4C12-B60C-2D84CFE27017}" type="datetime1">
              <a:rPr lang="da-DK" smtClean="0"/>
              <a:t>05-05-2020</a:t>
            </a:fld>
            <a:r>
              <a:rPr lang="da-DK"/>
              <a:t>30-11-2017</a:t>
            </a:r>
            <a:endParaRPr lang="da-DK" dirty="0"/>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815215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4789"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4" name="Title 1"/>
          <p:cNvSpPr>
            <a:spLocks noGrp="1"/>
          </p:cNvSpPr>
          <p:nvPr>
            <p:ph type="title"/>
          </p:nvPr>
        </p:nvSpPr>
        <p:spPr>
          <a:xfrm>
            <a:off x="315954" y="228628"/>
            <a:ext cx="11557506"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967" y="1373021"/>
            <a:ext cx="10221657"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855" y="340162"/>
            <a:ext cx="1826130"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800"/>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14771963-F836-41B0-BFAB-790E49A65F15}" type="datetime1">
              <a:rPr lang="da-DK" smtClean="0"/>
              <a:t>05-05-2020</a:t>
            </a:fld>
            <a:r>
              <a:rPr lang="da-DK"/>
              <a:t>30-11-2017</a:t>
            </a:r>
            <a:endParaRPr lang="da-DK" dirty="0"/>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19546852"/>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4789"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 name="Title 1"/>
          <p:cNvSpPr>
            <a:spLocks noGrp="1"/>
          </p:cNvSpPr>
          <p:nvPr>
            <p:ph type="title" hasCustomPrompt="1"/>
          </p:nvPr>
        </p:nvSpPr>
        <p:spPr>
          <a:xfrm>
            <a:off x="316842" y="230400"/>
            <a:ext cx="5644998"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967" y="1371600"/>
            <a:ext cx="4975873"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1010" y="315913"/>
            <a:ext cx="5644845"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855" y="340162"/>
            <a:ext cx="1826130"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800"/>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CCFF9474-7B7F-4C5D-96E5-CE8AD4BE3A1B}" type="datetime1">
              <a:rPr lang="da-DK" smtClean="0"/>
              <a:t>05-05-2020</a:t>
            </a:fld>
            <a:r>
              <a:rPr lang="da-DK"/>
              <a:t>30-11-2017</a:t>
            </a:r>
            <a:endParaRPr lang="da-DK" dirty="0"/>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802126275"/>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4789"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206" y="2694542"/>
            <a:ext cx="647915"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967" y="1484784"/>
            <a:ext cx="4975873"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967" y="3010711"/>
            <a:ext cx="4975873"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2412" y="315913"/>
            <a:ext cx="5645535"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855" y="1780882"/>
            <a:ext cx="1826130"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sz="1800"/>
          </a:p>
        </p:txBody>
      </p:sp>
      <p:sp>
        <p:nvSpPr>
          <p:cNvPr id="8" name="Slide Number Placeholder 7"/>
          <p:cNvSpPr>
            <a:spLocks noGrp="1"/>
          </p:cNvSpPr>
          <p:nvPr>
            <p:ph type="sldNum" sz="quarter" idx="17"/>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3AB6C913-36D4-48C8-88C4-65C02C4CBA85}" type="datetime1">
              <a:rPr lang="da-DK" smtClean="0"/>
              <a:t>05-05-2020</a:t>
            </a:fld>
            <a:r>
              <a:rPr lang="da-DK"/>
              <a:t>30-11-2017</a:t>
            </a:r>
            <a:endParaRPr lang="da-DK" dirty="0"/>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1973055279"/>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41" y="316800"/>
            <a:ext cx="11561106"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B32E2417-673A-4406-9149-F974364E6585}" type="datetime1">
              <a:rPr lang="da-DK" smtClean="0"/>
              <a:t>05-05-2020</a:t>
            </a:fld>
            <a:r>
              <a:rPr lang="da-DK"/>
              <a:t>30-11-2017</a:t>
            </a:r>
            <a:endParaRPr lang="da-DK" dirty="0"/>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7638559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41" y="316800"/>
            <a:ext cx="5645535"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2412" y="316800"/>
            <a:ext cx="5645535"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22F694D7-807F-4D8E-8BD0-A5A65F214FAA}" type="datetime1">
              <a:rPr lang="da-DK" smtClean="0"/>
              <a:t>05-05-2020</a:t>
            </a:fld>
            <a:r>
              <a:rPr lang="da-DK"/>
              <a:t>30-11-2017</a:t>
            </a:r>
            <a:endParaRPr lang="da-DK" dirty="0"/>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760974424"/>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41" y="316800"/>
            <a:ext cx="5645535"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41" y="3237372"/>
            <a:ext cx="5645535"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2412" y="316800"/>
            <a:ext cx="5645535"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0785CE98-F06A-4830-91AD-732C850BD040}" type="datetime1">
              <a:rPr lang="da-DK" smtClean="0"/>
              <a:t>05-05-2020</a:t>
            </a:fld>
            <a:r>
              <a:rPr lang="da-DK"/>
              <a:t>30-11-2017</a:t>
            </a:r>
            <a:endParaRPr lang="da-DK" dirty="0"/>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3384634350"/>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41" y="316800"/>
            <a:ext cx="5645535"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2412" y="316800"/>
            <a:ext cx="5645535"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2412" y="3237372"/>
            <a:ext cx="5645535"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F34AF879-6471-4AC4-AF46-458136A86416}" type="datetime1">
              <a:rPr lang="da-DK" smtClean="0"/>
              <a:t>05-05-2020</a:t>
            </a:fld>
            <a:r>
              <a:rPr lang="da-DK"/>
              <a:t>30-11-2017</a:t>
            </a:r>
            <a:endParaRPr lang="da-DK" dirty="0"/>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639492664"/>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54" y="315913"/>
            <a:ext cx="11558506"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06B13FE8-D316-4BC1-9AF8-8293D1D773A4}" type="datetime1">
              <a:rPr lang="da-DK" smtClean="0"/>
              <a:t>05-05-2020</a:t>
            </a:fld>
            <a:r>
              <a:rPr lang="da-DK"/>
              <a:t>30-11-2017</a:t>
            </a:r>
            <a:endParaRPr lang="da-DK" dirty="0"/>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930301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0413"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2FE54723-4FEC-45F1-ADA6-D7C139E483F1}" type="datetime1">
              <a:rPr lang="da-DK" smtClean="0"/>
              <a:t>05-05-2020</a:t>
            </a:fld>
            <a:r>
              <a:rPr lang="da-DK"/>
              <a:t>30-11-2017</a:t>
            </a:r>
            <a:endParaRPr lang="da-DK" dirty="0"/>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6180" y="1412776"/>
            <a:ext cx="8498051"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9214561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0413"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54" y="230400"/>
            <a:ext cx="11564706"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459" y="1853461"/>
            <a:ext cx="6265512"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F68EA27A-0C31-4204-8EDC-ED9EE9B41F94}" type="datetime1">
              <a:rPr lang="da-DK" smtClean="0"/>
              <a:t>05-05-2020</a:t>
            </a:fld>
            <a:r>
              <a:rPr lang="da-DK"/>
              <a:t>30-11-2017</a:t>
            </a:r>
            <a:endParaRPr lang="da-DK" dirty="0"/>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35964536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56" y="328612"/>
            <a:ext cx="11552155"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E56106F7-818B-495F-A9EA-EF78B2C0A6AA}" type="datetime1">
              <a:rPr lang="da-DK" smtClean="0"/>
              <a:t>05-05-2020</a:t>
            </a:fld>
            <a:r>
              <a:rPr lang="da-DK"/>
              <a:t>30-11-2017</a:t>
            </a:r>
            <a:endParaRPr lang="da-DK" dirty="0"/>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37793635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636" y="1022477"/>
            <a:ext cx="2012911"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BCA36B56-5C55-4486-A247-204CB15CBBE3}" type="datetime1">
              <a:rPr lang="da-DK" smtClean="0"/>
              <a:t>05-05-2020</a:t>
            </a:fld>
            <a:r>
              <a:rPr lang="da-DK"/>
              <a:t>30-11-2017</a:t>
            </a:r>
            <a:endParaRPr lang="da-DK" dirty="0"/>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0815351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920" y="1340768"/>
            <a:ext cx="122429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9530" y="6581497"/>
            <a:ext cx="252033" cy="139141"/>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2459FDC5-04D4-43C4-B449-09715E62300C}" type="datetime1">
              <a:rPr lang="da-DK" smtClean="0"/>
              <a:t>05-05-2020</a:t>
            </a:fld>
            <a:r>
              <a:rPr lang="da-DK"/>
              <a:t>30-11-2017</a:t>
            </a:r>
            <a:endParaRPr lang="da-DK" dirty="0"/>
          </a:p>
        </p:txBody>
      </p:sp>
      <p:sp>
        <p:nvSpPr>
          <p:cNvPr id="4" name="Footer Placeholder 3"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610600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041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9405" y="2163364"/>
            <a:ext cx="2531602" cy="2531272"/>
          </a:xfrm>
          <a:prstGeom prst="rect">
            <a:avLst/>
          </a:prstGeom>
        </p:spPr>
      </p:pic>
      <p:sp>
        <p:nvSpPr>
          <p:cNvPr id="5" name="Date Placeholder 4" hidden="1"/>
          <p:cNvSpPr>
            <a:spLocks noGrp="1"/>
          </p:cNvSpPr>
          <p:nvPr>
            <p:ph type="dt" sz="half" idx="10"/>
          </p:nvPr>
        </p:nvSpPr>
        <p:spPr/>
        <p:txBody>
          <a:bodyPr/>
          <a:lstStyle/>
          <a:p>
            <a:fld id="{9A883259-7B49-4FA5-9D90-4CA14902809B}" type="datetime1">
              <a:rPr lang="da-DK" smtClean="0"/>
              <a:t>05-05-2020</a:t>
            </a:fld>
            <a:r>
              <a:rPr lang="da-DK"/>
              <a:t>30-11-2017</a:t>
            </a:r>
            <a:endParaRPr lang="da-DK" dirty="0"/>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3015302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041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1056" y="2098690"/>
            <a:ext cx="12747077"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sz="2200"/>
          </a:p>
        </p:txBody>
      </p:sp>
      <p:sp>
        <p:nvSpPr>
          <p:cNvPr id="6" name="Pladsholder til tekst 2"/>
          <p:cNvSpPr txBox="1">
            <a:spLocks/>
          </p:cNvSpPr>
          <p:nvPr userDrawn="1"/>
        </p:nvSpPr>
        <p:spPr>
          <a:xfrm>
            <a:off x="7440509" y="2093601"/>
            <a:ext cx="43570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737" y="3428551"/>
            <a:ext cx="929024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4AB868DF-AEE2-486A-B654-EB8204A6E239}" type="datetime1">
              <a:rPr lang="da-DK" smtClean="0"/>
              <a:t>05-05-2020</a:t>
            </a:fld>
            <a:r>
              <a:rPr lang="da-DK"/>
              <a:t>30-11-2017</a:t>
            </a:r>
            <a:endParaRPr lang="da-DK" dirty="0"/>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1906886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041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3398" y="2804401"/>
            <a:ext cx="2720329"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700" y="2864711"/>
            <a:ext cx="222869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C8C17597-24AA-4342-A406-C66AD9798091}" type="datetime1">
              <a:rPr lang="da-DK" smtClean="0"/>
              <a:t>05-05-2020</a:t>
            </a:fld>
            <a:r>
              <a:rPr lang="da-DK"/>
              <a:t>30-11-2017</a:t>
            </a:r>
            <a:endParaRPr lang="da-DK" dirty="0"/>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105269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4" name="Text Placeholder 13"/>
          <p:cNvSpPr>
            <a:spLocks noGrp="1"/>
          </p:cNvSpPr>
          <p:nvPr>
            <p:ph type="body" sz="quarter" idx="28"/>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44048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2"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262427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2" name="Text Placeholder 13"/>
          <p:cNvSpPr>
            <a:spLocks noGrp="1"/>
          </p:cNvSpPr>
          <p:nvPr>
            <p:ph type="body" sz="quarter" idx="26"/>
          </p:nvPr>
        </p:nvSpPr>
        <p:spPr>
          <a:xfrm>
            <a:off x="552366" y="6205995"/>
            <a:ext cx="2548125" cy="180000"/>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indent="0" algn="ctr">
              <a:buFont typeface="Arial" pitchFamily="34" charset="0"/>
              <a:buNone/>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6" name="Picture 5"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035520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85443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732178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399854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50210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5"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3114157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44201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16"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pic>
        <p:nvPicPr>
          <p:cNvPr id="31" name="Picture 30" descr="VækstIBalance_PPT_Gree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5" name="Picture 34"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41"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52326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4" name="Picture 53"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6"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6" name="Picture 25" descr="VækstIBalance_PPT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878382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9" name="Picture 6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70"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71"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71385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58" name="Picture 57"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61"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62"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959828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34" name="Picture 33"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3" name="Picture 12" descr="VækstIBalance_PPT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416880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6"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463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5" name="Text Placeholder 13"/>
          <p:cNvSpPr>
            <a:spLocks noGrp="1"/>
          </p:cNvSpPr>
          <p:nvPr>
            <p:ph type="body" sz="quarter" idx="26"/>
          </p:nvPr>
        </p:nvSpPr>
        <p:spPr>
          <a:xfrm>
            <a:off x="548133" y="6205530"/>
            <a:ext cx="1296000" cy="152016"/>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99839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806999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ledecollage - 6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6"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7"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8"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30878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2"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464023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703762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1"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2"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413686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llustration - Forbruger">
    <p:spTree>
      <p:nvGrpSpPr>
        <p:cNvPr id="1" name=""/>
        <p:cNvGrpSpPr/>
        <p:nvPr/>
      </p:nvGrpSpPr>
      <p:grpSpPr>
        <a:xfrm>
          <a:off x="0" y="0"/>
          <a:ext cx="0" cy="0"/>
          <a:chOff x="0" y="0"/>
          <a:chExt cx="0" cy="0"/>
        </a:xfrm>
      </p:grpSpPr>
      <p:pic>
        <p:nvPicPr>
          <p:cNvPr id="3" name="Picture 2" descr="LF_PPT_InfografiskBund-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86E3029-948C-3643-959F-BD5F2C5241BA}"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177824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llustration - Eksport">
    <p:spTree>
      <p:nvGrpSpPr>
        <p:cNvPr id="1" name=""/>
        <p:cNvGrpSpPr/>
        <p:nvPr/>
      </p:nvGrpSpPr>
      <p:grpSpPr>
        <a:xfrm>
          <a:off x="0" y="0"/>
          <a:ext cx="0" cy="0"/>
          <a:chOff x="0" y="0"/>
          <a:chExt cx="0" cy="0"/>
        </a:xfrm>
      </p:grpSpPr>
      <p:pic>
        <p:nvPicPr>
          <p:cNvPr id="6" name="Picture 5" descr="LF_PPT_InfografiskBund-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43E4CF1-7FA6-394F-8B1C-C1D67AC824B7}"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679322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llustration - Svineproduktion">
    <p:spTree>
      <p:nvGrpSpPr>
        <p:cNvPr id="1" name=""/>
        <p:cNvGrpSpPr/>
        <p:nvPr/>
      </p:nvGrpSpPr>
      <p:grpSpPr>
        <a:xfrm>
          <a:off x="0" y="0"/>
          <a:ext cx="0" cy="0"/>
          <a:chOff x="0" y="0"/>
          <a:chExt cx="0" cy="0"/>
        </a:xfrm>
      </p:grpSpPr>
      <p:pic>
        <p:nvPicPr>
          <p:cNvPr id="3" name="Picture 2" descr="LF_PPT_InfografiskBund-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C8C2BC48-11FD-C447-B61C-3D9275FD5285}"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142643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llustration - Mælkeproduktion">
    <p:spTree>
      <p:nvGrpSpPr>
        <p:cNvPr id="1" name=""/>
        <p:cNvGrpSpPr/>
        <p:nvPr/>
      </p:nvGrpSpPr>
      <p:grpSpPr>
        <a:xfrm>
          <a:off x="0" y="0"/>
          <a:ext cx="0" cy="0"/>
          <a:chOff x="0" y="0"/>
          <a:chExt cx="0" cy="0"/>
        </a:xfrm>
      </p:grpSpPr>
      <p:pic>
        <p:nvPicPr>
          <p:cNvPr id="6" name="Picture 5" descr="LF_PPT_InfografiskBund-0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F40BF439-3041-7841-9019-6ED2501E04CA}"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020436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llustration - Æg/Fjerkræsproduktion">
    <p:spTree>
      <p:nvGrpSpPr>
        <p:cNvPr id="1" name=""/>
        <p:cNvGrpSpPr/>
        <p:nvPr/>
      </p:nvGrpSpPr>
      <p:grpSpPr>
        <a:xfrm>
          <a:off x="0" y="0"/>
          <a:ext cx="0" cy="0"/>
          <a:chOff x="0" y="0"/>
          <a:chExt cx="0" cy="0"/>
        </a:xfrm>
      </p:grpSpPr>
      <p:pic>
        <p:nvPicPr>
          <p:cNvPr id="6" name="Picture 5" descr="LF_PPT_InfografiskBund-06.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A08C0EF3-D7F6-D14C-AD18-25A9878E1862}"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843735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llustration - Forarbejdning">
    <p:spTree>
      <p:nvGrpSpPr>
        <p:cNvPr id="1" name=""/>
        <p:cNvGrpSpPr/>
        <p:nvPr/>
      </p:nvGrpSpPr>
      <p:grpSpPr>
        <a:xfrm>
          <a:off x="0" y="0"/>
          <a:ext cx="0" cy="0"/>
          <a:chOff x="0" y="0"/>
          <a:chExt cx="0" cy="0"/>
        </a:xfrm>
      </p:grpSpPr>
      <p:pic>
        <p:nvPicPr>
          <p:cNvPr id="3" name="Picture 2" descr="LF_PPT_InfografiskBund-0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1EFFAB4-88E3-AB48-A781-F9845FBDB5BC}"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205381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llustration - Corporate">
    <p:spTree>
      <p:nvGrpSpPr>
        <p:cNvPr id="1" name=""/>
        <p:cNvGrpSpPr/>
        <p:nvPr/>
      </p:nvGrpSpPr>
      <p:grpSpPr>
        <a:xfrm>
          <a:off x="0" y="0"/>
          <a:ext cx="0" cy="0"/>
          <a:chOff x="0" y="0"/>
          <a:chExt cx="0" cy="0"/>
        </a:xfrm>
      </p:grpSpPr>
      <p:pic>
        <p:nvPicPr>
          <p:cNvPr id="6" name="Picture 5" descr="LF_PPT_InfografiskBund-07.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8C61729-ACDE-1B40-99BB-27CE5F740E64}"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47107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13"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extLst>
      <p:ext uri="{BB962C8B-B14F-4D97-AF65-F5344CB8AC3E}">
        <p14:creationId xmlns:p14="http://schemas.microsoft.com/office/powerpoint/2010/main" val="483937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16"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7" name="Billede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1" name="Billede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teksttypografien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teksttypografien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teksttypografien i masteren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5" name="Text Placeholder 13"/>
          <p:cNvSpPr>
            <a:spLocks noGrp="1"/>
          </p:cNvSpPr>
          <p:nvPr>
            <p:ph type="body" sz="quarter" idx="26"/>
          </p:nvPr>
        </p:nvSpPr>
        <p:spPr>
          <a:xfrm>
            <a:off x="486802" y="6030098"/>
            <a:ext cx="1325521" cy="525104"/>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7" name="Billed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 slide - SEGES Logo hvidt">
    <p:bg>
      <p:bgPr>
        <a:solidFill>
          <a:schemeClr val="tx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Bille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5"/>
          </a:xfrm>
          <a:prstGeom prst="rect">
            <a:avLst/>
          </a:prstGeom>
        </p:spPr>
      </p:pic>
      <p:sp>
        <p:nvSpPr>
          <p:cNvPr id="9"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reaker slide - SEGES Logo grønt">
    <p:bg>
      <p:bgPr>
        <a:solidFill>
          <a:schemeClr val="accent3"/>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pic>
        <p:nvPicPr>
          <p:cNvPr id="11" name="Picture 10"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Picture 49" descr="LF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pic>
        <p:nvPicPr>
          <p:cNvPr id="8" name="Billed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6"/>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Indho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1D99172C-8611-415F-946D-D7C7EEB79A1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 name="Rektangel 2">
            <a:extLst>
              <a:ext uri="{FF2B5EF4-FFF2-40B4-BE49-F238E27FC236}">
                <a16:creationId xmlns:a16="http://schemas.microsoft.com/office/drawing/2014/main" id="{591C27C8-A6C6-45EF-AA45-F446350180C5}"/>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 name="Billede 31">
            <a:extLst>
              <a:ext uri="{FF2B5EF4-FFF2-40B4-BE49-F238E27FC236}">
                <a16:creationId xmlns:a16="http://schemas.microsoft.com/office/drawing/2014/main" id="{3A6C4A4E-4CDF-4DD2-9830-A7D50BEE92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7632136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Indho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1D99172C-8611-415F-946D-D7C7EEB79A1A}"/>
              </a:ext>
            </a:extLst>
          </p:cNvPr>
          <p:cNvSpPr/>
          <p:nvPr userDrawn="1"/>
        </p:nvSpPr>
        <p:spPr>
          <a:xfrm>
            <a:off x="0" y="5706000"/>
            <a:ext cx="21977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Tekstslide med punktopstilling</a:t>
              </a:r>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Brug knapperne ‘Forøge / Formindske </a:t>
              </a:r>
              <a:br>
                <a:rPr kumimoji="0" lang="da-DK" sz="1000" b="0" i="0" u="none" strike="noStrike" kern="1200" cap="none" spc="0" normalizeH="0" baseline="0" noProof="0" dirty="0">
                  <a:ln>
                    <a:noFill/>
                  </a:ln>
                  <a:solidFill>
                    <a:srgbClr val="000000"/>
                  </a:solidFill>
                  <a:effectLst/>
                  <a:uLnTx/>
                  <a:uFillTx/>
                  <a:latin typeface="Arial"/>
                  <a:ea typeface="+mn-ea"/>
                  <a:cs typeface="+mn-cs"/>
                </a:rPr>
              </a:br>
              <a:r>
                <a:rPr kumimoji="0" lang="da-DK" sz="1000" b="0" i="0" u="none" strike="noStrike" kern="1200" cap="none" spc="0" normalizeH="0" baseline="0" noProof="0" dirty="0">
                  <a:ln>
                    <a:noFill/>
                  </a:ln>
                  <a:solidFill>
                    <a:srgbClr val="000000"/>
                  </a:solidFill>
                  <a:effectLst/>
                  <a:uLnTx/>
                  <a:uFillTx/>
                  <a:latin typeface="Arial"/>
                  <a:ea typeface="+mn-ea"/>
                  <a:cs typeface="+mn-cs"/>
                </a:rPr>
                <a:t>indryk’ for at skifte mellem</a:t>
              </a:r>
              <a:br>
                <a:rPr kumimoji="0" lang="da-DK" sz="1000" b="0" i="0" u="none" strike="noStrike" kern="1200" cap="none" spc="0" normalizeH="0" baseline="0" noProof="0" dirty="0">
                  <a:ln>
                    <a:noFill/>
                  </a:ln>
                  <a:solidFill>
                    <a:srgbClr val="000000"/>
                  </a:solidFill>
                  <a:effectLst/>
                  <a:uLnTx/>
                  <a:uFillTx/>
                  <a:latin typeface="Arial"/>
                  <a:ea typeface="+mn-ea"/>
                  <a:cs typeface="+mn-cs"/>
                </a:rPr>
              </a:br>
              <a:r>
                <a:rPr kumimoji="0" lang="da-DK" sz="1000" b="0" i="0" u="none" strike="noStrike" kern="1200" cap="none" spc="0" normalizeH="0" baseline="0" noProof="0" dirty="0">
                  <a:ln>
                    <a:noFill/>
                  </a:ln>
                  <a:solidFill>
                    <a:srgbClr val="000000"/>
                  </a:solidFill>
                  <a:effectLst/>
                  <a:uLnTx/>
                  <a:uFillTx/>
                  <a:latin typeface="Arial"/>
                  <a:ea typeface="+mn-ea"/>
                  <a:cs typeface="+mn-cs"/>
                </a:rPr>
                <a:t>de forskellige tekst niveauer</a:t>
              </a:r>
            </a:p>
            <a:p>
              <a:pPr marL="0" marR="0" lvl="0" indent="0" algn="r" defTabSz="914400" rtl="0" eaLnBrk="1" fontAlgn="auto" latinLnBrk="0" hangingPunct="1">
                <a:lnSpc>
                  <a:spcPct val="100000"/>
                </a:lnSpc>
                <a:spcBef>
                  <a:spcPct val="50000"/>
                </a:spcBef>
                <a:spcAft>
                  <a:spcPts val="0"/>
                </a:spcAft>
                <a:buClrTx/>
                <a:buSzTx/>
                <a:buFontTx/>
                <a:buNone/>
                <a:tabLst/>
                <a:defRPr/>
              </a:pPr>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grpSp>
        </p:grpSp>
      </p:grpSp>
      <p:sp>
        <p:nvSpPr>
          <p:cNvPr id="4" name="Date Placeholder 3"/>
          <p:cNvSpPr>
            <a:spLocks noGrp="1"/>
          </p:cNvSpPr>
          <p:nvPr>
            <p:ph type="dt" sz="half" idx="19"/>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0D5B630E-43CE-844A-940E-F43487ACEA3D}" type="datetime1">
              <a:rPr kumimoji="0" lang="da-DK" sz="900" b="0" i="0" u="none" strike="noStrike" kern="1200" cap="none" spc="0" normalizeH="0" baseline="0" noProof="0" smtClean="0">
                <a:ln>
                  <a:noFill/>
                </a:ln>
                <a:solidFill>
                  <a:srgbClr val="076471"/>
                </a:solidFill>
                <a:effectLst/>
                <a:uLnTx/>
                <a:uFillTx/>
                <a:latin typeface="Arial"/>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05-05-2020</a:t>
            </a:fld>
            <a:endParaRPr kumimoji="0" lang="da-DK" sz="900" b="0" i="0" u="none" strike="noStrike" kern="1200" cap="none" spc="0" normalizeH="0" baseline="0" noProof="0">
              <a:ln>
                <a:noFill/>
              </a:ln>
              <a:solidFill>
                <a:srgbClr val="076471"/>
              </a:solidFill>
              <a:effectLst/>
              <a:uLnTx/>
              <a:uFillTx/>
              <a:latin typeface="Arial"/>
              <a:ea typeface="+mn-ea"/>
              <a:cs typeface="+mn-cs"/>
            </a:endParaRPr>
          </a:p>
        </p:txBody>
      </p:sp>
      <p:sp>
        <p:nvSpPr>
          <p:cNvPr id="5" name="Slide Number Placeholder 4"/>
          <p:cNvSpPr>
            <a:spLocks noGrp="1"/>
          </p:cNvSpPr>
          <p:nvPr>
            <p:ph type="sldNum" sz="quarter" idx="20"/>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4F2B6656-7882-4CEF-9850-9EB873E823C4}" type="slidenum">
              <a:rPr kumimoji="0" lang="da-DK" sz="900" b="0" i="0" u="none" strike="noStrike" kern="1200" cap="none" spc="0" normalizeH="0" baseline="0" noProof="0" smtClean="0">
                <a:ln>
                  <a:noFill/>
                </a:ln>
                <a:solidFill>
                  <a:srgbClr val="076471"/>
                </a:solidFill>
                <a:effectLst/>
                <a:uLnTx/>
                <a:uFillTx/>
                <a:latin typeface="Arial"/>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‹nr.›</a:t>
            </a:fld>
            <a:endParaRPr kumimoji="0" lang="da-DK" sz="900" b="0" i="0" u="none" strike="noStrike" kern="1200" cap="none" spc="0" normalizeH="0" baseline="0" noProof="0">
              <a:ln>
                <a:noFill/>
              </a:ln>
              <a:solidFill>
                <a:srgbClr val="076471"/>
              </a:solidFill>
              <a:effectLst/>
              <a:uLnTx/>
              <a:uFillTx/>
              <a:latin typeface="Arial"/>
              <a:ea typeface="+mn-ea"/>
              <a:cs typeface="+mn-cs"/>
            </a:endParaRPr>
          </a:p>
        </p:txBody>
      </p:sp>
      <p:sp>
        <p:nvSpPr>
          <p:cNvPr id="7" name="Content Placeholder 6"/>
          <p:cNvSpPr>
            <a:spLocks noGrp="1"/>
          </p:cNvSpPr>
          <p:nvPr>
            <p:ph sz="quarter" idx="21" hasCustomPrompt="1"/>
          </p:nvPr>
        </p:nvSpPr>
        <p:spPr>
          <a:xfrm>
            <a:off x="542925" y="1549399"/>
            <a:ext cx="9385731" cy="4148139"/>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GB" sz="1000" b="1" i="0" u="none" strike="noStrike" kern="1200" cap="none" spc="0" normalizeH="0" baseline="0" noProof="1">
                <a:ln>
                  <a:noFill/>
                </a:ln>
                <a:solidFill>
                  <a:srgbClr val="000000"/>
                </a:solidFill>
                <a:effectLst/>
                <a:uLnTx/>
                <a:uFillTx/>
                <a:latin typeface="Arial"/>
                <a:ea typeface="+mn-ea"/>
                <a:cs typeface="+mn-cs"/>
              </a:rPr>
              <a:t>Vælg layout</a:t>
            </a:r>
            <a:br>
              <a:rPr kumimoji="0" lang="en-GB" sz="1000" b="1" i="0" u="none" strike="noStrike" kern="1200" cap="none" spc="0" normalizeH="0" baseline="0" noProof="1">
                <a:ln>
                  <a:noFill/>
                </a:ln>
                <a:solidFill>
                  <a:srgbClr val="000000"/>
                </a:solidFill>
                <a:effectLst/>
                <a:uLnTx/>
                <a:uFillTx/>
                <a:latin typeface="Arial"/>
                <a:ea typeface="+mn-ea"/>
                <a:cs typeface="+mn-cs"/>
              </a:rPr>
            </a:br>
            <a:r>
              <a:rPr kumimoji="0" lang="en-GB" sz="1000" b="1" i="0" u="none" strike="noStrike" kern="1200" cap="none" spc="0" normalizeH="0" baseline="0" noProof="1">
                <a:ln>
                  <a:noFill/>
                </a:ln>
                <a:solidFill>
                  <a:srgbClr val="000000"/>
                </a:solidFill>
                <a:effectLst/>
                <a:uLnTx/>
                <a:uFillTx/>
                <a:latin typeface="Arial"/>
                <a:ea typeface="+mn-ea"/>
                <a:cs typeface="+mn-cs"/>
              </a:rPr>
              <a:t>1. </a:t>
            </a:r>
            <a:r>
              <a:rPr kumimoji="0" lang="en-GB" sz="1000" b="0" i="0" u="none" strike="noStrike" kern="1200" cap="none" spc="0" normalizeH="0" baseline="0" noProof="1">
                <a:ln>
                  <a:noFill/>
                </a:ln>
                <a:solidFill>
                  <a:srgbClr val="000000"/>
                </a:solidFill>
                <a:effectLst/>
                <a:uLnTx/>
                <a:uFillTx/>
                <a:latin typeface="Arial"/>
                <a:ea typeface="+mn-ea"/>
                <a:cs typeface="+mn-cs"/>
              </a:rPr>
              <a:t>Fra værktøjslinjen klik på “nyt dias”</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GB" sz="1000" b="1" i="0" u="none" strike="noStrike" kern="1200" cap="none" spc="0" normalizeH="0" baseline="0" noProof="1">
                <a:ln>
                  <a:noFill/>
                </a:ln>
                <a:solidFill>
                  <a:srgbClr val="000000"/>
                </a:solidFill>
                <a:effectLst/>
                <a:uLnTx/>
                <a:uFillTx/>
                <a:latin typeface="Arial"/>
                <a:ea typeface="+mn-ea"/>
                <a:cs typeface="+mn-cs"/>
              </a:rPr>
              <a:t>2. </a:t>
            </a:r>
            <a:r>
              <a:rPr kumimoji="0" lang="en-GB" sz="1000" b="0" i="0" u="none" strike="noStrike" kern="1200" cap="none" spc="0" normalizeH="0" baseline="0" noProof="1">
                <a:ln>
                  <a:noFill/>
                </a:ln>
                <a:solidFill>
                  <a:srgbClr val="000000"/>
                </a:solidFill>
                <a:effectLst/>
                <a:uLnTx/>
                <a:uFillTx/>
                <a:latin typeface="Arial"/>
                <a:ea typeface="+mn-ea"/>
                <a:cs typeface="+mn-cs"/>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charset="0"/>
                <a:ea typeface="+mn-ea"/>
                <a:cs typeface="+mn-cs"/>
              </a:rPr>
              <a:t>Skift farve på LF bjælkerne</a:t>
            </a:r>
          </a:p>
          <a:p>
            <a:pPr marL="228600" marR="0" lvl="0" indent="-228600" algn="r" defTabSz="914400" rtl="0" eaLnBrk="1" fontAlgn="auto" latinLnBrk="0" hangingPunct="1">
              <a:lnSpc>
                <a:spcPct val="100000"/>
              </a:lnSpc>
              <a:spcBef>
                <a:spcPts val="0"/>
              </a:spcBef>
              <a:spcAft>
                <a:spcPts val="0"/>
              </a:spcAft>
              <a:buClrTx/>
              <a:buSzTx/>
              <a:buFontTx/>
              <a:buAutoNum type="arabicPeriod"/>
              <a:tabLst/>
              <a:defRPr/>
            </a:pPr>
            <a:r>
              <a:rPr kumimoji="0" lang="da-DK" sz="1000" b="0" i="0" u="none" strike="noStrike" kern="1200" cap="none" spc="0" normalizeH="0" baseline="0" noProof="0" dirty="0">
                <a:ln>
                  <a:noFill/>
                </a:ln>
                <a:solidFill>
                  <a:srgbClr val="000000"/>
                </a:solidFill>
                <a:effectLst/>
                <a:uLnTx/>
                <a:uFillTx/>
                <a:latin typeface="Arial" charset="0"/>
                <a:ea typeface="+mn-ea"/>
                <a:cs typeface="+mn-cs"/>
              </a:rPr>
              <a:t>Klik på bjælken</a:t>
            </a:r>
          </a:p>
          <a:p>
            <a:pPr marL="228600" marR="0" lvl="0" indent="-228600" algn="r" defTabSz="914400" rtl="0" eaLnBrk="1" fontAlgn="auto" latinLnBrk="0" hangingPunct="1">
              <a:lnSpc>
                <a:spcPct val="100000"/>
              </a:lnSpc>
              <a:spcBef>
                <a:spcPts val="0"/>
              </a:spcBef>
              <a:spcAft>
                <a:spcPts val="0"/>
              </a:spcAft>
              <a:buClrTx/>
              <a:buSzTx/>
              <a:buFontTx/>
              <a:buAutoNum type="arabicPeriod"/>
              <a:tabLst/>
              <a:defRPr/>
            </a:pPr>
            <a:r>
              <a:rPr kumimoji="0" lang="da-DK" sz="1000" b="0" i="0" u="none" strike="noStrike" kern="1200" cap="none" spc="0" normalizeH="0" baseline="0" noProof="0" dirty="0">
                <a:ln>
                  <a:noFill/>
                </a:ln>
                <a:solidFill>
                  <a:srgbClr val="000000"/>
                </a:solidFill>
                <a:effectLst/>
                <a:uLnTx/>
                <a:uFillTx/>
                <a:latin typeface="Arial" charset="0"/>
                <a:ea typeface="+mn-ea"/>
                <a:cs typeface="+mn-cs"/>
              </a:rPr>
              <a:t>Fra værktøjslinjen vælg ”Farvespanden”</a:t>
            </a:r>
          </a:p>
          <a:p>
            <a:pPr marL="228600" marR="0" lvl="0" indent="-228600" algn="r" defTabSz="914400" rtl="0" eaLnBrk="1" fontAlgn="auto" latinLnBrk="0" hangingPunct="1">
              <a:lnSpc>
                <a:spcPct val="100000"/>
              </a:lnSpc>
              <a:spcBef>
                <a:spcPts val="0"/>
              </a:spcBef>
              <a:spcAft>
                <a:spcPts val="0"/>
              </a:spcAft>
              <a:buClrTx/>
              <a:buSzTx/>
              <a:buFontTx/>
              <a:buAutoNum type="arabicPeriod"/>
              <a:tabLst/>
              <a:defRPr/>
            </a:pPr>
            <a:r>
              <a:rPr kumimoji="0" lang="da-DK" sz="1000" b="0" i="0" u="none" strike="noStrike" kern="1200" cap="none" spc="0" normalizeH="0" baseline="0" noProof="0" dirty="0">
                <a:ln>
                  <a:noFill/>
                </a:ln>
                <a:solidFill>
                  <a:srgbClr val="000000"/>
                </a:solidFill>
                <a:effectLst/>
                <a:uLnTx/>
                <a:uFillTx/>
                <a:latin typeface="Arial" charset="0"/>
                <a:ea typeface="+mn-ea"/>
                <a:cs typeface="+mn-cs"/>
              </a:rPr>
              <a:t>Fra ”drop ned” menuen vælg en af </a:t>
            </a:r>
            <a:r>
              <a:rPr kumimoji="0" lang="da-DK" sz="1000" b="0" i="0" u="none" strike="noStrike" kern="1200" cap="none" spc="0" normalizeH="0" baseline="0" noProof="0" dirty="0" err="1">
                <a:ln>
                  <a:noFill/>
                </a:ln>
                <a:solidFill>
                  <a:srgbClr val="000000"/>
                </a:solidFill>
                <a:effectLst/>
                <a:uLnTx/>
                <a:uFillTx/>
                <a:latin typeface="Arial" charset="0"/>
                <a:ea typeface="+mn-ea"/>
                <a:cs typeface="+mn-cs"/>
              </a:rPr>
              <a:t>temafarvene</a:t>
            </a:r>
            <a:r>
              <a:rPr kumimoji="0" lang="da-DK" sz="1000" b="0" i="0" u="none" strike="noStrike" kern="1200" cap="none" spc="0" normalizeH="0" baseline="0" noProof="0" dirty="0">
                <a:ln>
                  <a:noFill/>
                </a:ln>
                <a:solidFill>
                  <a:srgbClr val="000000"/>
                </a:solidFill>
                <a:effectLst/>
                <a:uLnTx/>
                <a:uFillTx/>
                <a:latin typeface="Arial" charset="0"/>
                <a:ea typeface="+mn-ea"/>
                <a:cs typeface="+mn-cs"/>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 name="Rektangel 2">
            <a:extLst>
              <a:ext uri="{FF2B5EF4-FFF2-40B4-BE49-F238E27FC236}">
                <a16:creationId xmlns:a16="http://schemas.microsoft.com/office/drawing/2014/main" id="{591C27C8-A6C6-45EF-AA45-F446350180C5}"/>
              </a:ext>
            </a:extLst>
          </p:cNvPr>
          <p:cNvSpPr/>
          <p:nvPr userDrawn="1"/>
        </p:nvSpPr>
        <p:spPr>
          <a:xfrm>
            <a:off x="0" y="0"/>
            <a:ext cx="219770" cy="570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32" name="Billede 31">
            <a:extLst>
              <a:ext uri="{FF2B5EF4-FFF2-40B4-BE49-F238E27FC236}">
                <a16:creationId xmlns:a16="http://schemas.microsoft.com/office/drawing/2014/main" id="{3A6C4A4E-4CDF-4DD2-9830-A7D50BEE92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5074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30" name="Billede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2356849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228195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283083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744028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505318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956073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138487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16"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76761724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05-05-2020</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7" name="Billede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902136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669003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05-05-2020</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3082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05-05-2020</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teksttypografien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teksttypografien i masteren</a:t>
            </a:r>
          </a:p>
        </p:txBody>
      </p:sp>
      <p:pic>
        <p:nvPicPr>
          <p:cNvPr id="29" name="Billed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78651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05-05-2020</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1" name="Billede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840051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05-05-2020</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1082390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05-05-2020</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5" name="Text Placeholder 13"/>
          <p:cNvSpPr>
            <a:spLocks noGrp="1"/>
          </p:cNvSpPr>
          <p:nvPr>
            <p:ph type="body" sz="quarter" idx="26"/>
          </p:nvPr>
        </p:nvSpPr>
        <p:spPr>
          <a:xfrm>
            <a:off x="486802" y="6030098"/>
            <a:ext cx="1325521" cy="525104"/>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313569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7" name="Billed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3694435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extLst>
      <p:ext uri="{BB962C8B-B14F-4D97-AF65-F5344CB8AC3E}">
        <p14:creationId xmlns:p14="http://schemas.microsoft.com/office/powerpoint/2010/main" val="20647402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454288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576244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reaker slide - SEGES Logo hvidt">
    <p:bg>
      <p:bgPr>
        <a:solidFill>
          <a:schemeClr val="tx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Bille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5"/>
          </a:xfrm>
          <a:prstGeom prst="rect">
            <a:avLst/>
          </a:prstGeom>
        </p:spPr>
      </p:pic>
      <p:sp>
        <p:nvSpPr>
          <p:cNvPr id="9"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spTree>
    <p:extLst>
      <p:ext uri="{BB962C8B-B14F-4D97-AF65-F5344CB8AC3E}">
        <p14:creationId xmlns:p14="http://schemas.microsoft.com/office/powerpoint/2010/main" val="42840957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Breaker slide - SEGES Logo grønt">
    <p:bg>
      <p:bgPr>
        <a:solidFill>
          <a:schemeClr val="accent3"/>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pic>
        <p:nvPicPr>
          <p:cNvPr id="11" name="Picture 10"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Picture 49" descr="LF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pic>
        <p:nvPicPr>
          <p:cNvPr id="8" name="Billed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6"/>
          </a:xfrm>
          <a:prstGeom prst="rect">
            <a:avLst/>
          </a:prstGeom>
        </p:spPr>
      </p:pic>
    </p:spTree>
    <p:extLst>
      <p:ext uri="{BB962C8B-B14F-4D97-AF65-F5344CB8AC3E}">
        <p14:creationId xmlns:p14="http://schemas.microsoft.com/office/powerpoint/2010/main" val="9752121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ammenligning">
    <p:spTree>
      <p:nvGrpSpPr>
        <p:cNvPr id="1" name=""/>
        <p:cNvGrpSpPr/>
        <p:nvPr/>
      </p:nvGrpSpPr>
      <p:grpSpPr>
        <a:xfrm>
          <a:off x="0" y="0"/>
          <a:ext cx="0" cy="0"/>
          <a:chOff x="0" y="0"/>
          <a:chExt cx="0" cy="0"/>
        </a:xfrm>
      </p:grpSpPr>
      <p:sp>
        <p:nvSpPr>
          <p:cNvPr id="4" name="Shape 3"/>
          <p:cNvSpPr>
            <a:spLocks noGrp="1"/>
          </p:cNvSpPr>
          <p:nvPr>
            <p:ph sz="half" idx="2"/>
          </p:nvPr>
        </p:nvSpPr>
        <p:spPr>
          <a:xfrm>
            <a:off x="812694" y="1604797"/>
            <a:ext cx="5423294" cy="4536504"/>
          </a:xfrm>
        </p:spPr>
        <p:txBody>
          <a:bodyPr/>
          <a:lstStyle>
            <a:lvl1pPr latinLnBrk="0">
              <a:defRPr lang="da-DK" sz="3200"/>
            </a:lvl1pPr>
            <a:lvl2pPr>
              <a:defRPr lang="da-DK" sz="2666"/>
            </a:lvl2pPr>
            <a:lvl3pPr>
              <a:defRPr lang="da-DK" sz="2400"/>
            </a:lvl3pPr>
            <a:lvl4pPr>
              <a:defRPr lang="da-DK" sz="2133"/>
            </a:lvl4pPr>
            <a:lvl5pPr>
              <a:defRPr lang="da-DK" sz="2133"/>
            </a:lvl5pPr>
            <a:lvl6pPr>
              <a:defRPr lang="da-DK" sz="2133"/>
            </a:lvl6pPr>
            <a:lvl7pPr>
              <a:defRPr lang="da-DK" sz="2133"/>
            </a:lvl7pPr>
            <a:lvl8pPr>
              <a:defRPr lang="da-DK" sz="2133"/>
            </a:lvl8pPr>
            <a:lvl9pPr>
              <a:defRPr lang="da-DK" sz="213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Shape 5"/>
          <p:cNvSpPr>
            <a:spLocks noGrp="1"/>
          </p:cNvSpPr>
          <p:nvPr>
            <p:ph sz="quarter" idx="4"/>
          </p:nvPr>
        </p:nvSpPr>
        <p:spPr>
          <a:xfrm>
            <a:off x="6287203" y="1604797"/>
            <a:ext cx="5293690" cy="4536504"/>
          </a:xfrm>
        </p:spPr>
        <p:txBody>
          <a:bodyPr/>
          <a:lstStyle>
            <a:lvl1pPr latinLnBrk="0">
              <a:defRPr lang="da-DK" sz="3200"/>
            </a:lvl1pPr>
            <a:lvl2pPr>
              <a:defRPr lang="da-DK" sz="2666"/>
            </a:lvl2pPr>
            <a:lvl3pPr>
              <a:defRPr lang="da-DK" sz="2400"/>
            </a:lvl3pPr>
            <a:lvl4pPr>
              <a:defRPr lang="da-DK" sz="2133"/>
            </a:lvl4pPr>
            <a:lvl5pPr>
              <a:defRPr lang="da-DK" sz="2133"/>
            </a:lvl5pPr>
            <a:lvl6pPr>
              <a:defRPr lang="da-DK" sz="2133"/>
            </a:lvl6pPr>
            <a:lvl7pPr>
              <a:defRPr lang="da-DK" sz="2133"/>
            </a:lvl7pPr>
            <a:lvl8pPr>
              <a:defRPr lang="da-DK" sz="2133"/>
            </a:lvl8pPr>
            <a:lvl9pPr>
              <a:defRPr lang="da-DK" sz="213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Titel 9"/>
          <p:cNvSpPr>
            <a:spLocks noGrp="1"/>
          </p:cNvSpPr>
          <p:nvPr>
            <p:ph type="title"/>
          </p:nvPr>
        </p:nvSpPr>
        <p:spPr/>
        <p:txBody>
          <a:bodyPr/>
          <a:lstStyle/>
          <a:p>
            <a:r>
              <a:rPr lang="da-DK"/>
              <a:t>Klik for at redigere i master</a:t>
            </a:r>
          </a:p>
        </p:txBody>
      </p:sp>
      <p:sp>
        <p:nvSpPr>
          <p:cNvPr id="7" name="Pladsholder til dato 6"/>
          <p:cNvSpPr>
            <a:spLocks noGrp="1"/>
          </p:cNvSpPr>
          <p:nvPr>
            <p:ph type="dt" sz="half" idx="10"/>
          </p:nvPr>
        </p:nvSpPr>
        <p:spPr/>
        <p:txBody>
          <a:bodyPr/>
          <a:lstStyle/>
          <a:p>
            <a:pPr>
              <a:defRPr/>
            </a:pPr>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Tree>
    <p:extLst>
      <p:ext uri="{BB962C8B-B14F-4D97-AF65-F5344CB8AC3E}">
        <p14:creationId xmlns:p14="http://schemas.microsoft.com/office/powerpoint/2010/main" val="204109051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theme" Target="../theme/theme11.xml"/><Relationship Id="rId4"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theme" Target="../theme/theme12.xml"/><Relationship Id="rId5" Type="http://schemas.openxmlformats.org/officeDocument/2006/relationships/slideLayout" Target="../slideLayouts/slideLayout152.xml"/><Relationship Id="rId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theme" Target="../theme/theme1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theme" Target="../theme/theme14.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image" Target="../media/image50.emf"/><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image" Target="../media/image49.emf"/><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image" Target="../media/image48.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6.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heme" Target="../theme/theme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theme" Target="../theme/theme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1989445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24" r:id="rId4"/>
    <p:sldLayoutId id="2147483719" r:id="rId5"/>
    <p:sldLayoutId id="2147483725" r:id="rId6"/>
    <p:sldLayoutId id="2147483750" r:id="rId7"/>
    <p:sldLayoutId id="2147483709" r:id="rId8"/>
    <p:sldLayoutId id="2147483710" r:id="rId9"/>
    <p:sldLayoutId id="2147483711" r:id="rId10"/>
    <p:sldLayoutId id="2147483712" r:id="rId11"/>
    <p:sldLayoutId id="2147483713" r:id="rId12"/>
    <p:sldLayoutId id="2147483714" r:id="rId13"/>
    <p:sldLayoutId id="2147483721" r:id="rId14"/>
    <p:sldLayoutId id="2147483715" r:id="rId15"/>
    <p:sldLayoutId id="2147483716" r:id="rId16"/>
    <p:sldLayoutId id="214748371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208462584"/>
      </p:ext>
    </p:extLst>
  </p:cSld>
  <p:clrMap bg1="lt1" tx1="dk1" bg2="lt2" tx2="dk2" accent1="accent1" accent2="accent2" accent3="accent3" accent4="accent4" accent5="accent5" accent6="accent6" hlink="hlink" folHlink="folHlink"/>
  <p:sldLayoutIdLst>
    <p:sldLayoutId id="2147483843" r:id="rId1"/>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41245419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422896027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317866271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54" y="149115"/>
            <a:ext cx="11558506"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dirty="0"/>
          </a:p>
        </p:txBody>
      </p:sp>
      <p:sp>
        <p:nvSpPr>
          <p:cNvPr id="1028" name="Rectangle 2"/>
          <p:cNvSpPr>
            <a:spLocks noGrp="1" noChangeArrowheads="1"/>
          </p:cNvSpPr>
          <p:nvPr>
            <p:ph type="body" idx="1"/>
          </p:nvPr>
        </p:nvSpPr>
        <p:spPr bwMode="auto">
          <a:xfrm>
            <a:off x="985967" y="1960079"/>
            <a:ext cx="1022165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dirty="0"/>
          </a:p>
          <a:p>
            <a:pPr lvl="1"/>
            <a:r>
              <a:rPr lang="da-DK" noProof="0" dirty="0"/>
              <a:t>Second level</a:t>
            </a:r>
            <a:endParaRPr lang="da-DK" dirty="0"/>
          </a:p>
          <a:p>
            <a:pPr lvl="2"/>
            <a:r>
              <a:rPr lang="da-DK" noProof="0" dirty="0"/>
              <a:t>Third level</a:t>
            </a:r>
            <a:endParaRPr lang="da-DK" dirty="0"/>
          </a:p>
          <a:p>
            <a:pPr lvl="3"/>
            <a:r>
              <a:rPr lang="da-DK" noProof="0" dirty="0"/>
              <a:t>Fourth level</a:t>
            </a:r>
            <a:endParaRPr lang="da-DK" dirty="0"/>
          </a:p>
          <a:p>
            <a:pPr lvl="4"/>
            <a:r>
              <a:rPr lang="da-DK" noProof="0" dirty="0"/>
              <a:t>Fifth level</a:t>
            </a:r>
            <a:endParaRPr lang="da-DK" dirty="0"/>
          </a:p>
          <a:p>
            <a:pPr lvl="5"/>
            <a:r>
              <a:rPr lang="da-DK" noProof="0" dirty="0"/>
              <a:t>6 level</a:t>
            </a:r>
            <a:endParaRPr lang="da-DK" dirty="0"/>
          </a:p>
          <a:p>
            <a:pPr lvl="6"/>
            <a:r>
              <a:rPr lang="da-DK" noProof="0" dirty="0"/>
              <a:t>7 level</a:t>
            </a:r>
            <a:endParaRPr lang="da-DK" dirty="0"/>
          </a:p>
          <a:p>
            <a:pPr lvl="7"/>
            <a:r>
              <a:rPr lang="da-DK" noProof="0" dirty="0"/>
              <a:t>8 level</a:t>
            </a:r>
            <a:endParaRPr lang="da-DK" dirty="0"/>
          </a:p>
          <a:p>
            <a:pPr lvl="8"/>
            <a:r>
              <a:rPr lang="da-DK" noProof="0" dirty="0"/>
              <a:t>9 level</a:t>
            </a:r>
            <a:endParaRPr lang="da-DK" dirty="0"/>
          </a:p>
        </p:txBody>
      </p:sp>
      <p:pic>
        <p:nvPicPr>
          <p:cNvPr id="57228777" name="SecondaryLogo_sort"/>
          <p:cNvPicPr>
            <a:picLocks noChangeAspect="1"/>
          </p:cNvPicPr>
          <p:nvPr/>
        </p:nvPicPr>
        <p:blipFill>
          <a:blip r:embed="rId22"/>
          <a:stretch>
            <a:fillRect/>
          </a:stretch>
        </p:blipFill>
        <p:spPr>
          <a:xfrm>
            <a:off x="10207330" y="5997600"/>
            <a:ext cx="1658453" cy="558000"/>
          </a:xfrm>
          <a:prstGeom prst="rect">
            <a:avLst/>
          </a:prstGeom>
        </p:spPr>
      </p:pic>
      <p:sp>
        <p:nvSpPr>
          <p:cNvPr id="19" name="FLD_Event"/>
          <p:cNvSpPr txBox="1">
            <a:spLocks noChangeArrowheads="1"/>
          </p:cNvSpPr>
          <p:nvPr userDrawn="1"/>
        </p:nvSpPr>
        <p:spPr bwMode="auto">
          <a:xfrm>
            <a:off x="3691814" y="5997600"/>
            <a:ext cx="2272136"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tx1"/>
                </a:solidFill>
                <a:latin typeface="+mn-lt"/>
              </a:rPr>
              <a:t>Plantekongres 2020</a:t>
            </a:r>
          </a:p>
        </p:txBody>
      </p:sp>
      <p:sp>
        <p:nvSpPr>
          <p:cNvPr id="21" name="USR_Name"/>
          <p:cNvSpPr txBox="1">
            <a:spLocks noChangeArrowheads="1"/>
          </p:cNvSpPr>
          <p:nvPr userDrawn="1"/>
        </p:nvSpPr>
        <p:spPr bwMode="auto">
          <a:xfrm>
            <a:off x="6240857" y="5997600"/>
            <a:ext cx="2982805"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Peter </a:t>
            </a:r>
            <a:r>
              <a:rPr lang="da-DK" sz="700" b="0" cap="all" baseline="0" dirty="0" err="1">
                <a:solidFill>
                  <a:schemeClr val="tx1"/>
                </a:solidFill>
                <a:latin typeface="+mn-lt"/>
              </a:rPr>
              <a:t>sørensen</a:t>
            </a:r>
            <a:endParaRPr lang="da-DK" sz="700" b="0" cap="all" baseline="0" dirty="0">
              <a:solidFill>
                <a:schemeClr val="tx1"/>
              </a:solidFill>
              <a:latin typeface="+mn-lt"/>
            </a:endParaRPr>
          </a:p>
        </p:txBody>
      </p:sp>
      <p:sp>
        <p:nvSpPr>
          <p:cNvPr id="27" name="Date_DateCustomA"/>
          <p:cNvSpPr txBox="1">
            <a:spLocks noChangeArrowheads="1"/>
          </p:cNvSpPr>
          <p:nvPr userDrawn="1"/>
        </p:nvSpPr>
        <p:spPr bwMode="auto">
          <a:xfrm>
            <a:off x="3691668" y="6057389"/>
            <a:ext cx="2272136"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14. Januar 2020</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39" y="5999002"/>
            <a:ext cx="557643"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3991" y="5997600"/>
            <a:ext cx="71743" cy="558000"/>
          </a:xfrm>
          <a:prstGeom prst="rect">
            <a:avLst/>
          </a:prstGeom>
        </p:spPr>
      </p:pic>
      <p:sp>
        <p:nvSpPr>
          <p:cNvPr id="25" name="OFF_logo2Computed"/>
          <p:cNvSpPr txBox="1">
            <a:spLocks noChangeArrowheads="1"/>
          </p:cNvSpPr>
          <p:nvPr userDrawn="1"/>
        </p:nvSpPr>
        <p:spPr bwMode="auto">
          <a:xfrm>
            <a:off x="972127" y="5997600"/>
            <a:ext cx="2350351"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Institut for Agroøkologi</a:t>
            </a:r>
          </a:p>
        </p:txBody>
      </p:sp>
      <p:sp>
        <p:nvSpPr>
          <p:cNvPr id="26" name="OFF_logo1Computed"/>
          <p:cNvSpPr/>
          <p:nvPr userDrawn="1"/>
        </p:nvSpPr>
        <p:spPr bwMode="auto">
          <a:xfrm>
            <a:off x="972126" y="5997600"/>
            <a:ext cx="679762"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9530" y="6581497"/>
            <a:ext cx="252033"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0DC7D7A3-2B2B-475E-B26C-20E70092D77A}" type="datetime1">
              <a:rPr lang="da-DK" smtClean="0"/>
              <a:t>05-05-2020</a:t>
            </a:fld>
            <a:r>
              <a:rPr lang="da-DK"/>
              <a:t>30-11-2017</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extLst>
      <p:ext uri="{BB962C8B-B14F-4D97-AF65-F5344CB8AC3E}">
        <p14:creationId xmlns:p14="http://schemas.microsoft.com/office/powerpoint/2010/main" val="108983477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Lst>
  <p:hf hdr="0" ftr="0"/>
  <p:txStyles>
    <p:titleStyle>
      <a:lvl1pPr algn="l" rtl="0" eaLnBrk="1" fontAlgn="base" hangingPunct="1">
        <a:lnSpc>
          <a:spcPct val="89000"/>
        </a:lnSpc>
        <a:spcBef>
          <a:spcPct val="0"/>
        </a:spcBef>
        <a:spcAft>
          <a:spcPct val="0"/>
        </a:spcAft>
        <a:defRPr sz="4500" b="0" cap="none" baseline="0">
          <a:solidFill>
            <a:schemeClr val="tx2">
              <a:lumMod val="75000"/>
              <a:lumOff val="25000"/>
            </a:schemeClr>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8121293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906773122"/>
      </p:ext>
    </p:extLst>
  </p:cSld>
  <p:clrMap bg1="lt1" tx1="dk1" bg2="lt2" tx2="dk2" accent1="accent1" accent2="accent2" accent3="accent3" accent4="accent4" accent5="accent5" accent6="accent6" hlink="hlink" folHlink="folHlink"/>
  <p:sldLayoutIdLst>
    <p:sldLayoutId id="2147483656" r:id="rId1"/>
    <p:sldLayoutId id="2147483671" r:id="rId2"/>
    <p:sldLayoutId id="2147483672" r:id="rId3"/>
    <p:sldLayoutId id="2147483723" r:id="rId4"/>
    <p:sldLayoutId id="2147483718" r:id="rId5"/>
    <p:sldLayoutId id="2147483722" r:id="rId6"/>
    <p:sldLayoutId id="2147483749" r:id="rId7"/>
    <p:sldLayoutId id="2147483659" r:id="rId8"/>
    <p:sldLayoutId id="2147483667" r:id="rId9"/>
    <p:sldLayoutId id="2147483663" r:id="rId10"/>
    <p:sldLayoutId id="2147483673" r:id="rId11"/>
    <p:sldLayoutId id="2147483654" r:id="rId12"/>
    <p:sldLayoutId id="2147483674" r:id="rId13"/>
    <p:sldLayoutId id="2147483720"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220682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48"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51" r:id="rId18"/>
    <p:sldLayoutId id="2147483752" r:id="rId19"/>
    <p:sldLayoutId id="2147483771" r:id="rId20"/>
    <p:sldLayoutId id="2147483815" r:id="rId21"/>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901789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33887441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4" r:id="rId19"/>
  </p:sldLayoutIdLst>
  <p:hf sldNum="0" hdr="0" ftr="0" dt="0"/>
  <p:txStyles>
    <p:titleStyle>
      <a:lvl1pPr algn="l" defTabSz="914400" rtl="0" eaLnBrk="1" latinLnBrk="0" hangingPunct="1">
        <a:lnSpc>
          <a:spcPct val="90000"/>
        </a:lnSpc>
        <a:spcBef>
          <a:spcPct val="0"/>
        </a:spcBef>
        <a:buNone/>
        <a:defRPr sz="2600" b="1" kern="1200" baseline="0">
          <a:solidFill>
            <a:schemeClr val="accent1"/>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30437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304373"/>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2130941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hf sldNum="0" hdr="0" ftr="0" dt="0"/>
  <p:txStyles>
    <p:titleStyle>
      <a:lvl1pPr algn="l" defTabSz="914400" rtl="0" eaLnBrk="1" latinLnBrk="0" hangingPunct="1">
        <a:lnSpc>
          <a:spcPct val="90000"/>
        </a:lnSpc>
        <a:spcBef>
          <a:spcPct val="0"/>
        </a:spcBef>
        <a:buNone/>
        <a:defRPr sz="32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4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05-05-2020</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70976938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hf sldNum="0" hdr="0" ftr="0" dt="0"/>
  <p:txStyles>
    <p:titleStyle>
      <a:lvl1pPr algn="l" defTabSz="914400" rtl="0" eaLnBrk="1" latinLnBrk="0" hangingPunct="1">
        <a:lnSpc>
          <a:spcPct val="90000"/>
        </a:lnSpc>
        <a:spcBef>
          <a:spcPct val="0"/>
        </a:spcBef>
        <a:buNone/>
        <a:defRPr sz="2600" b="1" kern="1200" baseline="0">
          <a:solidFill>
            <a:schemeClr val="accent1"/>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0.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8.xml"/><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75.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3.xml"/></Relationships>
</file>

<file path=ppt/slides/_rels/slide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3.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129.xml"/><Relationship Id="rId5" Type="http://schemas.openxmlformats.org/officeDocument/2006/relationships/image" Target="../media/image92.pn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79614AB2-D64A-483F-9568-381C6136A2E0}"/>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a:xfrm>
            <a:off x="-37147" y="0"/>
            <a:ext cx="12204700" cy="6858000"/>
          </a:xfrm>
        </p:spPr>
      </p:pic>
      <p:pic>
        <p:nvPicPr>
          <p:cNvPr id="11" name="Picture 2" descr="S:\7 Billeder\mam\2012_13sept_majsbilleder\IMG_1751.JPG">
            <a:extLst>
              <a:ext uri="{FF2B5EF4-FFF2-40B4-BE49-F238E27FC236}">
                <a16:creationId xmlns:a16="http://schemas.microsoft.com/office/drawing/2014/main" id="{EBA7AAD0-70C6-449C-9716-B6B0EBC70286}"/>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14292" y="2315699"/>
            <a:ext cx="10177457" cy="339030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E756C1D7-3680-4A0C-8C53-821E2FE62DB1}"/>
              </a:ext>
            </a:extLst>
          </p:cNvPr>
          <p:cNvSpPr>
            <a:spLocks noGrp="1"/>
          </p:cNvSpPr>
          <p:nvPr>
            <p:ph type="ctrTitle"/>
          </p:nvPr>
        </p:nvSpPr>
        <p:spPr>
          <a:xfrm>
            <a:off x="555618" y="1335643"/>
            <a:ext cx="8432274" cy="1083374"/>
          </a:xfrm>
        </p:spPr>
        <p:txBody>
          <a:bodyPr/>
          <a:lstStyle/>
          <a:p>
            <a:r>
              <a:rPr lang="da-DK" dirty="0"/>
              <a:t>Grovfoder 2020</a:t>
            </a:r>
            <a:br>
              <a:rPr lang="da-DK" dirty="0"/>
            </a:br>
            <a:r>
              <a:rPr lang="da-DK" sz="2800" dirty="0"/>
              <a:t>DM&amp;E, 16. januar 2020</a:t>
            </a:r>
          </a:p>
        </p:txBody>
      </p:sp>
      <p:sp>
        <p:nvSpPr>
          <p:cNvPr id="4" name="Pladsholder til tekst 3">
            <a:extLst>
              <a:ext uri="{FF2B5EF4-FFF2-40B4-BE49-F238E27FC236}">
                <a16:creationId xmlns:a16="http://schemas.microsoft.com/office/drawing/2014/main" id="{412502DF-14A1-4AA0-8367-F0A2435902E7}"/>
              </a:ext>
            </a:extLst>
          </p:cNvPr>
          <p:cNvSpPr>
            <a:spLocks noGrp="1"/>
          </p:cNvSpPr>
          <p:nvPr>
            <p:ph type="body" sz="quarter" idx="27"/>
          </p:nvPr>
        </p:nvSpPr>
        <p:spPr>
          <a:xfrm>
            <a:off x="555618" y="2789581"/>
            <a:ext cx="7351712" cy="1440000"/>
          </a:xfrm>
        </p:spPr>
        <p:txBody>
          <a:bodyPr/>
          <a:lstStyle/>
          <a:p>
            <a:r>
              <a:rPr lang="da-DK" dirty="0"/>
              <a:t>Martin Mikkelsen, </a:t>
            </a:r>
            <a:r>
              <a:rPr lang="da-DK" dirty="0" err="1"/>
              <a:t>PlanteInnovation</a:t>
            </a:r>
            <a:endParaRPr lang="da-DK" dirty="0"/>
          </a:p>
        </p:txBody>
      </p:sp>
      <p:sp>
        <p:nvSpPr>
          <p:cNvPr id="5" name="Pladsholder til tekst 4">
            <a:extLst>
              <a:ext uri="{FF2B5EF4-FFF2-40B4-BE49-F238E27FC236}">
                <a16:creationId xmlns:a16="http://schemas.microsoft.com/office/drawing/2014/main" id="{14E365E8-D441-46BF-8995-8C9E8256A91D}"/>
              </a:ext>
            </a:extLst>
          </p:cNvPr>
          <p:cNvSpPr>
            <a:spLocks noGrp="1"/>
          </p:cNvSpPr>
          <p:nvPr>
            <p:ph type="body" sz="quarter" idx="25"/>
          </p:nvPr>
        </p:nvSpPr>
        <p:spPr>
          <a:xfrm flipH="1">
            <a:off x="10191749" y="0"/>
            <a:ext cx="1998658" cy="6858000"/>
          </a:xfrm>
        </p:spPr>
        <p:txBody>
          <a:bodyPr/>
          <a:lstStyle/>
          <a:p>
            <a:endParaRPr lang="da-DK" dirty="0"/>
          </a:p>
        </p:txBody>
      </p:sp>
      <p:sp>
        <p:nvSpPr>
          <p:cNvPr id="6" name="Pladsholder til tekst 5">
            <a:extLst>
              <a:ext uri="{FF2B5EF4-FFF2-40B4-BE49-F238E27FC236}">
                <a16:creationId xmlns:a16="http://schemas.microsoft.com/office/drawing/2014/main" id="{E5F12718-73A2-489A-AE42-32FC9F444AD9}"/>
              </a:ext>
            </a:extLst>
          </p:cNvPr>
          <p:cNvSpPr>
            <a:spLocks noGrp="1"/>
          </p:cNvSpPr>
          <p:nvPr>
            <p:ph type="body" sz="quarter" idx="24"/>
          </p:nvPr>
        </p:nvSpPr>
        <p:spPr/>
        <p:txBody>
          <a:bodyPr/>
          <a:lstStyle/>
          <a:p>
            <a:endParaRPr lang="da-DK" dirty="0"/>
          </a:p>
        </p:txBody>
      </p:sp>
      <p:sp>
        <p:nvSpPr>
          <p:cNvPr id="7" name="Pladsholder til tekst 6">
            <a:extLst>
              <a:ext uri="{FF2B5EF4-FFF2-40B4-BE49-F238E27FC236}">
                <a16:creationId xmlns:a16="http://schemas.microsoft.com/office/drawing/2014/main" id="{DB9C6AA0-AB85-43A1-BF1C-8BA2A1109079}"/>
              </a:ext>
            </a:extLst>
          </p:cNvPr>
          <p:cNvSpPr>
            <a:spLocks noGrp="1"/>
          </p:cNvSpPr>
          <p:nvPr>
            <p:ph type="body" sz="quarter" idx="26"/>
          </p:nvPr>
        </p:nvSpPr>
        <p:spPr/>
        <p:txBody>
          <a:bodyPr/>
          <a:lstStyle/>
          <a:p>
            <a:endParaRPr lang="da-DK"/>
          </a:p>
        </p:txBody>
      </p:sp>
      <p:sp>
        <p:nvSpPr>
          <p:cNvPr id="8" name="Pladsholder til tekst 7">
            <a:extLst>
              <a:ext uri="{FF2B5EF4-FFF2-40B4-BE49-F238E27FC236}">
                <a16:creationId xmlns:a16="http://schemas.microsoft.com/office/drawing/2014/main" id="{6EBD3F7C-D422-455B-B92A-E71A7D3E945E}"/>
              </a:ext>
            </a:extLst>
          </p:cNvPr>
          <p:cNvSpPr>
            <a:spLocks noGrp="1"/>
          </p:cNvSpPr>
          <p:nvPr>
            <p:ph type="body" sz="quarter" idx="19"/>
          </p:nvPr>
        </p:nvSpPr>
        <p:spPr>
          <a:xfrm>
            <a:off x="10680987" y="5989031"/>
            <a:ext cx="1007997" cy="587589"/>
          </a:xfrm>
        </p:spPr>
        <p:txBody>
          <a:bodyPr/>
          <a:lstStyle/>
          <a:p>
            <a:endParaRPr lang="da-DK" dirty="0"/>
          </a:p>
        </p:txBody>
      </p:sp>
      <p:pic>
        <p:nvPicPr>
          <p:cNvPr id="12" name="Billede 11">
            <a:extLst>
              <a:ext uri="{FF2B5EF4-FFF2-40B4-BE49-F238E27FC236}">
                <a16:creationId xmlns:a16="http://schemas.microsoft.com/office/drawing/2014/main" id="{459F7CE6-715B-4470-A177-9229E23D9E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5571" y="6157732"/>
            <a:ext cx="3452213" cy="418888"/>
          </a:xfrm>
          <a:prstGeom prst="rect">
            <a:avLst/>
          </a:prstGeom>
        </p:spPr>
      </p:pic>
      <p:pic>
        <p:nvPicPr>
          <p:cNvPr id="14" name="Billede 13">
            <a:extLst>
              <a:ext uri="{FF2B5EF4-FFF2-40B4-BE49-F238E27FC236}">
                <a16:creationId xmlns:a16="http://schemas.microsoft.com/office/drawing/2014/main" id="{404F9DE2-1289-4082-8C00-09A916CD39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1726" y="6059759"/>
            <a:ext cx="974307" cy="541396"/>
          </a:xfrm>
          <a:prstGeom prst="rect">
            <a:avLst/>
          </a:prstGeom>
        </p:spPr>
      </p:pic>
    </p:spTree>
    <p:extLst>
      <p:ext uri="{BB962C8B-B14F-4D97-AF65-F5344CB8AC3E}">
        <p14:creationId xmlns:p14="http://schemas.microsoft.com/office/powerpoint/2010/main" val="149197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1E252-80E6-4C88-A558-28904E2E00AF}"/>
              </a:ext>
            </a:extLst>
          </p:cNvPr>
          <p:cNvSpPr>
            <a:spLocks noGrp="1"/>
          </p:cNvSpPr>
          <p:nvPr>
            <p:ph type="title"/>
          </p:nvPr>
        </p:nvSpPr>
        <p:spPr/>
        <p:txBody>
          <a:bodyPr/>
          <a:lstStyle/>
          <a:p>
            <a:r>
              <a:rPr lang="da-DK" dirty="0" err="1">
                <a:solidFill>
                  <a:schemeClr val="accent1"/>
                </a:solidFill>
              </a:rPr>
              <a:t>Slætprognosen</a:t>
            </a:r>
            <a:endParaRPr lang="da-DK" dirty="0">
              <a:solidFill>
                <a:schemeClr val="accent1"/>
              </a:solidFill>
            </a:endParaRPr>
          </a:p>
        </p:txBody>
      </p:sp>
      <p:sp>
        <p:nvSpPr>
          <p:cNvPr id="4" name="Pladsholder til tekst 3">
            <a:extLst>
              <a:ext uri="{FF2B5EF4-FFF2-40B4-BE49-F238E27FC236}">
                <a16:creationId xmlns:a16="http://schemas.microsoft.com/office/drawing/2014/main" id="{5F49C152-5ECA-437E-8A18-2AF927C5652D}"/>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248042FD-7AFB-4A4C-9DF0-F2269E225EFE}"/>
              </a:ext>
            </a:extLst>
          </p:cNvPr>
          <p:cNvSpPr>
            <a:spLocks noGrp="1"/>
          </p:cNvSpPr>
          <p:nvPr>
            <p:ph type="body" sz="quarter" idx="24"/>
          </p:nvPr>
        </p:nvSpPr>
        <p:spPr/>
        <p:txBody>
          <a:bodyPr/>
          <a:lstStyle/>
          <a:p>
            <a:endParaRPr lang="da-DK"/>
          </a:p>
        </p:txBody>
      </p:sp>
      <p:pic>
        <p:nvPicPr>
          <p:cNvPr id="3" name="Billede 2">
            <a:extLst>
              <a:ext uri="{FF2B5EF4-FFF2-40B4-BE49-F238E27FC236}">
                <a16:creationId xmlns:a16="http://schemas.microsoft.com/office/drawing/2014/main" id="{6A843BF6-CE78-4BFA-9C2D-D1D8F2CDD81E}"/>
              </a:ext>
            </a:extLst>
          </p:cNvPr>
          <p:cNvPicPr>
            <a:picLocks noChangeAspect="1"/>
          </p:cNvPicPr>
          <p:nvPr/>
        </p:nvPicPr>
        <p:blipFill>
          <a:blip r:embed="rId3"/>
          <a:stretch>
            <a:fillRect/>
          </a:stretch>
        </p:blipFill>
        <p:spPr>
          <a:xfrm>
            <a:off x="754854" y="1786759"/>
            <a:ext cx="10884681" cy="3594538"/>
          </a:xfrm>
          <a:prstGeom prst="rect">
            <a:avLst/>
          </a:prstGeom>
        </p:spPr>
      </p:pic>
      <p:cxnSp>
        <p:nvCxnSpPr>
          <p:cNvPr id="7" name="Lige forbindelse 6">
            <a:extLst>
              <a:ext uri="{FF2B5EF4-FFF2-40B4-BE49-F238E27FC236}">
                <a16:creationId xmlns:a16="http://schemas.microsoft.com/office/drawing/2014/main" id="{5010F4AC-E844-4DF2-AF1C-DAC02D9371AB}"/>
              </a:ext>
            </a:extLst>
          </p:cNvPr>
          <p:cNvCxnSpPr>
            <a:cxnSpLocks/>
          </p:cNvCxnSpPr>
          <p:nvPr/>
        </p:nvCxnSpPr>
        <p:spPr>
          <a:xfrm flipH="1">
            <a:off x="998346" y="2946413"/>
            <a:ext cx="6054092" cy="0"/>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cxnSp>
        <p:nvCxnSpPr>
          <p:cNvPr id="9" name="Lige forbindelse 8">
            <a:extLst>
              <a:ext uri="{FF2B5EF4-FFF2-40B4-BE49-F238E27FC236}">
                <a16:creationId xmlns:a16="http://schemas.microsoft.com/office/drawing/2014/main" id="{FCA61CD6-E50C-4406-B8DF-9052FCA94323}"/>
              </a:ext>
            </a:extLst>
          </p:cNvPr>
          <p:cNvCxnSpPr>
            <a:cxnSpLocks/>
          </p:cNvCxnSpPr>
          <p:nvPr/>
        </p:nvCxnSpPr>
        <p:spPr>
          <a:xfrm flipV="1">
            <a:off x="7052438" y="2893863"/>
            <a:ext cx="0" cy="2615607"/>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sp>
        <p:nvSpPr>
          <p:cNvPr id="12" name="Tekstfelt 11">
            <a:extLst>
              <a:ext uri="{FF2B5EF4-FFF2-40B4-BE49-F238E27FC236}">
                <a16:creationId xmlns:a16="http://schemas.microsoft.com/office/drawing/2014/main" id="{69F80EBC-B023-46D2-8B18-F9490095ECAF}"/>
              </a:ext>
            </a:extLst>
          </p:cNvPr>
          <p:cNvSpPr txBox="1"/>
          <p:nvPr/>
        </p:nvSpPr>
        <p:spPr>
          <a:xfrm>
            <a:off x="6436041" y="5509470"/>
            <a:ext cx="1546559" cy="36933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0000"/>
                </a:solidFill>
                <a:effectLst/>
                <a:uLnTx/>
                <a:uFillTx/>
                <a:latin typeface="Arial"/>
                <a:ea typeface="+mn-ea"/>
                <a:cs typeface="+mn-cs"/>
              </a:rPr>
              <a:t>18. maj</a:t>
            </a:r>
          </a:p>
        </p:txBody>
      </p:sp>
      <p:sp>
        <p:nvSpPr>
          <p:cNvPr id="14" name="Tekstfelt 13">
            <a:extLst>
              <a:ext uri="{FF2B5EF4-FFF2-40B4-BE49-F238E27FC236}">
                <a16:creationId xmlns:a16="http://schemas.microsoft.com/office/drawing/2014/main" id="{06FE228E-6E2A-492D-A587-27161CB2617E}"/>
              </a:ext>
            </a:extLst>
          </p:cNvPr>
          <p:cNvSpPr txBox="1"/>
          <p:nvPr/>
        </p:nvSpPr>
        <p:spPr>
          <a:xfrm>
            <a:off x="242261" y="2761747"/>
            <a:ext cx="829794" cy="36933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0000"/>
                </a:solidFill>
                <a:effectLst/>
                <a:uLnTx/>
                <a:uFillTx/>
                <a:latin typeface="Arial"/>
                <a:ea typeface="+mn-ea"/>
                <a:cs typeface="+mn-cs"/>
              </a:rPr>
              <a:t>FK 80</a:t>
            </a:r>
          </a:p>
        </p:txBody>
      </p:sp>
    </p:spTree>
    <p:extLst>
      <p:ext uri="{BB962C8B-B14F-4D97-AF65-F5344CB8AC3E}">
        <p14:creationId xmlns:p14="http://schemas.microsoft.com/office/powerpoint/2010/main" val="35985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42B0C-92D1-4BE8-9C35-25B49BB24F31}"/>
              </a:ext>
            </a:extLst>
          </p:cNvPr>
          <p:cNvSpPr>
            <a:spLocks noGrp="1"/>
          </p:cNvSpPr>
          <p:nvPr>
            <p:ph type="title"/>
          </p:nvPr>
        </p:nvSpPr>
        <p:spPr/>
        <p:txBody>
          <a:bodyPr/>
          <a:lstStyle/>
          <a:p>
            <a:r>
              <a:rPr lang="da-DK" dirty="0"/>
              <a:t>Maks. 80 gram </a:t>
            </a:r>
            <a:r>
              <a:rPr lang="da-DK" dirty="0" err="1"/>
              <a:t>råaske</a:t>
            </a:r>
            <a:r>
              <a:rPr lang="da-DK" dirty="0"/>
              <a:t> i græsensilage?</a:t>
            </a:r>
          </a:p>
        </p:txBody>
      </p:sp>
      <p:graphicFrame>
        <p:nvGraphicFramePr>
          <p:cNvPr id="6" name="Pladsholder til indhold 5">
            <a:extLst>
              <a:ext uri="{FF2B5EF4-FFF2-40B4-BE49-F238E27FC236}">
                <a16:creationId xmlns:a16="http://schemas.microsoft.com/office/drawing/2014/main" id="{9B14F8C9-74C2-4DE8-9768-57C13EDAF25F}"/>
              </a:ext>
            </a:extLst>
          </p:cNvPr>
          <p:cNvGraphicFramePr>
            <a:graphicFrameLocks noGrp="1"/>
          </p:cNvGraphicFramePr>
          <p:nvPr>
            <p:ph sz="quarter" idx="21"/>
            <p:extLst>
              <p:ext uri="{D42A27DB-BD31-4B8C-83A1-F6EECF244321}">
                <p14:modId xmlns:p14="http://schemas.microsoft.com/office/powerpoint/2010/main" val="2702132001"/>
              </p:ext>
            </p:extLst>
          </p:nvPr>
        </p:nvGraphicFramePr>
        <p:xfrm>
          <a:off x="542925" y="1549400"/>
          <a:ext cx="9385300" cy="3383280"/>
        </p:xfrm>
        <a:graphic>
          <a:graphicData uri="http://schemas.openxmlformats.org/drawingml/2006/table">
            <a:tbl>
              <a:tblPr firstRow="1" bandRow="1">
                <a:tableStyleId>{21E4AEA4-8DFA-4A89-87EB-49C32662AFE0}</a:tableStyleId>
              </a:tblPr>
              <a:tblGrid>
                <a:gridCol w="1877060">
                  <a:extLst>
                    <a:ext uri="{9D8B030D-6E8A-4147-A177-3AD203B41FA5}">
                      <a16:colId xmlns:a16="http://schemas.microsoft.com/office/drawing/2014/main" val="3921145554"/>
                    </a:ext>
                  </a:extLst>
                </a:gridCol>
                <a:gridCol w="1877060">
                  <a:extLst>
                    <a:ext uri="{9D8B030D-6E8A-4147-A177-3AD203B41FA5}">
                      <a16:colId xmlns:a16="http://schemas.microsoft.com/office/drawing/2014/main" val="1137329140"/>
                    </a:ext>
                  </a:extLst>
                </a:gridCol>
                <a:gridCol w="1877060">
                  <a:extLst>
                    <a:ext uri="{9D8B030D-6E8A-4147-A177-3AD203B41FA5}">
                      <a16:colId xmlns:a16="http://schemas.microsoft.com/office/drawing/2014/main" val="1193373777"/>
                    </a:ext>
                  </a:extLst>
                </a:gridCol>
                <a:gridCol w="1877060">
                  <a:extLst>
                    <a:ext uri="{9D8B030D-6E8A-4147-A177-3AD203B41FA5}">
                      <a16:colId xmlns:a16="http://schemas.microsoft.com/office/drawing/2014/main" val="9423395"/>
                    </a:ext>
                  </a:extLst>
                </a:gridCol>
                <a:gridCol w="1877060">
                  <a:extLst>
                    <a:ext uri="{9D8B030D-6E8A-4147-A177-3AD203B41FA5}">
                      <a16:colId xmlns:a16="http://schemas.microsoft.com/office/drawing/2014/main" val="1402423277"/>
                    </a:ext>
                  </a:extLst>
                </a:gridCol>
              </a:tblGrid>
              <a:tr h="370840">
                <a:tc>
                  <a:txBody>
                    <a:bodyPr/>
                    <a:lstStyle/>
                    <a:p>
                      <a:r>
                        <a:rPr lang="da-DK" sz="2000" dirty="0"/>
                        <a:t>Slæt</a:t>
                      </a:r>
                    </a:p>
                  </a:txBody>
                  <a:tcPr/>
                </a:tc>
                <a:tc>
                  <a:txBody>
                    <a:bodyPr/>
                    <a:lstStyle/>
                    <a:p>
                      <a:r>
                        <a:rPr lang="da-DK" sz="2000" dirty="0"/>
                        <a:t>Antal analyser</a:t>
                      </a:r>
                    </a:p>
                  </a:txBody>
                  <a:tcPr/>
                </a:tc>
                <a:tc gridSpan="3">
                  <a:txBody>
                    <a:bodyPr/>
                    <a:lstStyle/>
                    <a:p>
                      <a:pPr algn="ctr"/>
                      <a:r>
                        <a:rPr lang="da-DK" sz="2000" dirty="0"/>
                        <a:t>Pct.  analyser med:</a:t>
                      </a:r>
                    </a:p>
                  </a:txBody>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3122444828"/>
                  </a:ext>
                </a:extLst>
              </a:tr>
              <a:tr h="370840">
                <a:tc>
                  <a:txBody>
                    <a:bodyPr/>
                    <a:lstStyle/>
                    <a:p>
                      <a:endParaRPr lang="da-DK" sz="2000"/>
                    </a:p>
                  </a:txBody>
                  <a:tcPr/>
                </a:tc>
                <a:tc>
                  <a:txBody>
                    <a:bodyPr/>
                    <a:lstStyle/>
                    <a:p>
                      <a:endParaRPr lang="da-DK" sz="2000" dirty="0"/>
                    </a:p>
                  </a:txBody>
                  <a:tcPr/>
                </a:tc>
                <a:tc>
                  <a:txBody>
                    <a:bodyPr/>
                    <a:lstStyle/>
                    <a:p>
                      <a:pPr algn="ctr"/>
                      <a:r>
                        <a:rPr lang="da-DK" sz="2000" dirty="0"/>
                        <a:t>Maks. 80 g/kg TS</a:t>
                      </a:r>
                    </a:p>
                  </a:txBody>
                  <a:tcPr/>
                </a:tc>
                <a:tc>
                  <a:txBody>
                    <a:bodyPr/>
                    <a:lstStyle/>
                    <a:p>
                      <a:pPr algn="ctr"/>
                      <a:r>
                        <a:rPr lang="da-DK" sz="2000" dirty="0"/>
                        <a:t>80-100 g pr. kg TS</a:t>
                      </a:r>
                    </a:p>
                  </a:txBody>
                  <a:tcPr/>
                </a:tc>
                <a:tc>
                  <a:txBody>
                    <a:bodyPr/>
                    <a:lstStyle/>
                    <a:p>
                      <a:pPr algn="ctr"/>
                      <a:r>
                        <a:rPr lang="da-DK" sz="2000" dirty="0"/>
                        <a:t>over 100 g pr. kg TS</a:t>
                      </a:r>
                    </a:p>
                  </a:txBody>
                  <a:tcPr/>
                </a:tc>
                <a:extLst>
                  <a:ext uri="{0D108BD9-81ED-4DB2-BD59-A6C34878D82A}">
                    <a16:rowId xmlns:a16="http://schemas.microsoft.com/office/drawing/2014/main" val="4270640819"/>
                  </a:ext>
                </a:extLst>
              </a:tr>
              <a:tr h="370840">
                <a:tc>
                  <a:txBody>
                    <a:bodyPr/>
                    <a:lstStyle/>
                    <a:p>
                      <a:r>
                        <a:rPr lang="da-DK" sz="2000" dirty="0"/>
                        <a:t>1.</a:t>
                      </a:r>
                    </a:p>
                  </a:txBody>
                  <a:tcPr/>
                </a:tc>
                <a:tc>
                  <a:txBody>
                    <a:bodyPr/>
                    <a:lstStyle/>
                    <a:p>
                      <a:pPr algn="ctr"/>
                      <a:r>
                        <a:rPr lang="da-DK" sz="2000" dirty="0"/>
                        <a:t>1507</a:t>
                      </a:r>
                    </a:p>
                  </a:txBody>
                  <a:tcPr/>
                </a:tc>
                <a:tc>
                  <a:txBody>
                    <a:bodyPr/>
                    <a:lstStyle/>
                    <a:p>
                      <a:r>
                        <a:rPr lang="da-DK" sz="2000" dirty="0"/>
                        <a:t>34</a:t>
                      </a:r>
                    </a:p>
                  </a:txBody>
                  <a:tcPr/>
                </a:tc>
                <a:tc>
                  <a:txBody>
                    <a:bodyPr/>
                    <a:lstStyle/>
                    <a:p>
                      <a:r>
                        <a:rPr lang="da-DK" sz="2000" dirty="0"/>
                        <a:t>56</a:t>
                      </a:r>
                    </a:p>
                  </a:txBody>
                  <a:tcPr/>
                </a:tc>
                <a:tc>
                  <a:txBody>
                    <a:bodyPr/>
                    <a:lstStyle/>
                    <a:p>
                      <a:r>
                        <a:rPr lang="da-DK" sz="2000" dirty="0"/>
                        <a:t>10</a:t>
                      </a:r>
                    </a:p>
                  </a:txBody>
                  <a:tcPr/>
                </a:tc>
                <a:extLst>
                  <a:ext uri="{0D108BD9-81ED-4DB2-BD59-A6C34878D82A}">
                    <a16:rowId xmlns:a16="http://schemas.microsoft.com/office/drawing/2014/main" val="3811618722"/>
                  </a:ext>
                </a:extLst>
              </a:tr>
              <a:tr h="370840">
                <a:tc>
                  <a:txBody>
                    <a:bodyPr/>
                    <a:lstStyle/>
                    <a:p>
                      <a:r>
                        <a:rPr lang="da-DK" sz="2000" dirty="0"/>
                        <a:t>2.</a:t>
                      </a:r>
                    </a:p>
                  </a:txBody>
                  <a:tcPr/>
                </a:tc>
                <a:tc>
                  <a:txBody>
                    <a:bodyPr/>
                    <a:lstStyle/>
                    <a:p>
                      <a:pPr algn="ctr"/>
                      <a:r>
                        <a:rPr lang="da-DK" sz="2000" dirty="0"/>
                        <a:t>1148</a:t>
                      </a:r>
                    </a:p>
                  </a:txBody>
                  <a:tcPr/>
                </a:tc>
                <a:tc>
                  <a:txBody>
                    <a:bodyPr/>
                    <a:lstStyle/>
                    <a:p>
                      <a:r>
                        <a:rPr lang="da-DK" sz="2000" dirty="0"/>
                        <a:t>21</a:t>
                      </a:r>
                    </a:p>
                  </a:txBody>
                  <a:tcPr/>
                </a:tc>
                <a:tc>
                  <a:txBody>
                    <a:bodyPr/>
                    <a:lstStyle/>
                    <a:p>
                      <a:r>
                        <a:rPr lang="da-DK" sz="2000" dirty="0"/>
                        <a:t>56</a:t>
                      </a:r>
                    </a:p>
                  </a:txBody>
                  <a:tcPr/>
                </a:tc>
                <a:tc>
                  <a:txBody>
                    <a:bodyPr/>
                    <a:lstStyle/>
                    <a:p>
                      <a:r>
                        <a:rPr lang="da-DK" sz="2000" dirty="0"/>
                        <a:t>23</a:t>
                      </a:r>
                    </a:p>
                  </a:txBody>
                  <a:tcPr/>
                </a:tc>
                <a:extLst>
                  <a:ext uri="{0D108BD9-81ED-4DB2-BD59-A6C34878D82A}">
                    <a16:rowId xmlns:a16="http://schemas.microsoft.com/office/drawing/2014/main" val="2158547076"/>
                  </a:ext>
                </a:extLst>
              </a:tr>
              <a:tr h="370840">
                <a:tc>
                  <a:txBody>
                    <a:bodyPr/>
                    <a:lstStyle/>
                    <a:p>
                      <a:r>
                        <a:rPr lang="da-DK" sz="2000" dirty="0"/>
                        <a:t>3.</a:t>
                      </a:r>
                    </a:p>
                  </a:txBody>
                  <a:tcPr/>
                </a:tc>
                <a:tc>
                  <a:txBody>
                    <a:bodyPr/>
                    <a:lstStyle/>
                    <a:p>
                      <a:pPr algn="ctr"/>
                      <a:r>
                        <a:rPr lang="da-DK" sz="2000" dirty="0"/>
                        <a:t>922</a:t>
                      </a:r>
                    </a:p>
                  </a:txBody>
                  <a:tcPr/>
                </a:tc>
                <a:tc>
                  <a:txBody>
                    <a:bodyPr/>
                    <a:lstStyle/>
                    <a:p>
                      <a:r>
                        <a:rPr lang="da-DK" sz="2000" dirty="0"/>
                        <a:t>8</a:t>
                      </a:r>
                    </a:p>
                  </a:txBody>
                  <a:tcPr/>
                </a:tc>
                <a:tc>
                  <a:txBody>
                    <a:bodyPr/>
                    <a:lstStyle/>
                    <a:p>
                      <a:r>
                        <a:rPr lang="da-DK" sz="2000" dirty="0"/>
                        <a:t>62</a:t>
                      </a:r>
                    </a:p>
                  </a:txBody>
                  <a:tcPr/>
                </a:tc>
                <a:tc>
                  <a:txBody>
                    <a:bodyPr/>
                    <a:lstStyle/>
                    <a:p>
                      <a:r>
                        <a:rPr lang="da-DK" sz="2000" dirty="0"/>
                        <a:t>30</a:t>
                      </a:r>
                    </a:p>
                  </a:txBody>
                  <a:tcPr/>
                </a:tc>
                <a:extLst>
                  <a:ext uri="{0D108BD9-81ED-4DB2-BD59-A6C34878D82A}">
                    <a16:rowId xmlns:a16="http://schemas.microsoft.com/office/drawing/2014/main" val="3246484474"/>
                  </a:ext>
                </a:extLst>
              </a:tr>
              <a:tr h="370840">
                <a:tc>
                  <a:txBody>
                    <a:bodyPr/>
                    <a:lstStyle/>
                    <a:p>
                      <a:r>
                        <a:rPr lang="da-DK" sz="2000" dirty="0"/>
                        <a:t>4.</a:t>
                      </a:r>
                    </a:p>
                  </a:txBody>
                  <a:tcPr/>
                </a:tc>
                <a:tc>
                  <a:txBody>
                    <a:bodyPr/>
                    <a:lstStyle/>
                    <a:p>
                      <a:pPr algn="ctr"/>
                      <a:r>
                        <a:rPr lang="da-DK" sz="2000" dirty="0"/>
                        <a:t>799</a:t>
                      </a:r>
                    </a:p>
                  </a:txBody>
                  <a:tcPr/>
                </a:tc>
                <a:tc>
                  <a:txBody>
                    <a:bodyPr/>
                    <a:lstStyle/>
                    <a:p>
                      <a:r>
                        <a:rPr lang="da-DK" sz="2000" dirty="0"/>
                        <a:t>3</a:t>
                      </a:r>
                    </a:p>
                  </a:txBody>
                  <a:tcPr/>
                </a:tc>
                <a:tc>
                  <a:txBody>
                    <a:bodyPr/>
                    <a:lstStyle/>
                    <a:p>
                      <a:r>
                        <a:rPr lang="da-DK" sz="2000" dirty="0"/>
                        <a:t>67</a:t>
                      </a:r>
                    </a:p>
                  </a:txBody>
                  <a:tcPr/>
                </a:tc>
                <a:tc>
                  <a:txBody>
                    <a:bodyPr/>
                    <a:lstStyle/>
                    <a:p>
                      <a:r>
                        <a:rPr lang="da-DK" sz="2000" dirty="0"/>
                        <a:t>30</a:t>
                      </a:r>
                    </a:p>
                  </a:txBody>
                  <a:tcPr/>
                </a:tc>
                <a:extLst>
                  <a:ext uri="{0D108BD9-81ED-4DB2-BD59-A6C34878D82A}">
                    <a16:rowId xmlns:a16="http://schemas.microsoft.com/office/drawing/2014/main" val="1223105679"/>
                  </a:ext>
                </a:extLst>
              </a:tr>
              <a:tr h="370840">
                <a:tc>
                  <a:txBody>
                    <a:bodyPr/>
                    <a:lstStyle/>
                    <a:p>
                      <a:r>
                        <a:rPr lang="da-DK" sz="2000" dirty="0" err="1"/>
                        <a:t>Gns</a:t>
                      </a:r>
                      <a:r>
                        <a:rPr lang="da-DK" sz="2000" dirty="0"/>
                        <a:t>.</a:t>
                      </a:r>
                    </a:p>
                  </a:txBody>
                  <a:tcPr/>
                </a:tc>
                <a:tc>
                  <a:txBody>
                    <a:bodyPr/>
                    <a:lstStyle/>
                    <a:p>
                      <a:pPr algn="ctr" fontAlgn="b"/>
                      <a:r>
                        <a:rPr lang="da-DK" sz="2000" b="0" i="0" u="none" strike="noStrike" dirty="0">
                          <a:solidFill>
                            <a:srgbClr val="000000"/>
                          </a:solidFill>
                          <a:effectLst/>
                          <a:latin typeface="Arial" panose="020B0604020202020204" pitchFamily="34" charset="0"/>
                        </a:rPr>
                        <a:t>4376</a:t>
                      </a:r>
                    </a:p>
                  </a:txBody>
                  <a:tcPr marL="9525" marR="9525" marT="9525" marB="0" anchor="b"/>
                </a:tc>
                <a:tc>
                  <a:txBody>
                    <a:bodyPr/>
                    <a:lstStyle/>
                    <a:p>
                      <a:r>
                        <a:rPr lang="da-DK" sz="2000" dirty="0"/>
                        <a:t>29</a:t>
                      </a:r>
                    </a:p>
                  </a:txBody>
                  <a:tcPr/>
                </a:tc>
                <a:tc>
                  <a:txBody>
                    <a:bodyPr/>
                    <a:lstStyle/>
                    <a:p>
                      <a:r>
                        <a:rPr lang="da-DK" sz="2000" dirty="0"/>
                        <a:t>53</a:t>
                      </a:r>
                    </a:p>
                  </a:txBody>
                  <a:tcPr/>
                </a:tc>
                <a:tc>
                  <a:txBody>
                    <a:bodyPr/>
                    <a:lstStyle/>
                    <a:p>
                      <a:r>
                        <a:rPr lang="da-DK" sz="2000" dirty="0"/>
                        <a:t>17</a:t>
                      </a:r>
                    </a:p>
                  </a:txBody>
                  <a:tcPr/>
                </a:tc>
                <a:extLst>
                  <a:ext uri="{0D108BD9-81ED-4DB2-BD59-A6C34878D82A}">
                    <a16:rowId xmlns:a16="http://schemas.microsoft.com/office/drawing/2014/main" val="3521181195"/>
                  </a:ext>
                </a:extLst>
              </a:tr>
            </a:tbl>
          </a:graphicData>
        </a:graphic>
      </p:graphicFrame>
      <p:sp>
        <p:nvSpPr>
          <p:cNvPr id="4" name="Pladsholder til tekst 3">
            <a:extLst>
              <a:ext uri="{FF2B5EF4-FFF2-40B4-BE49-F238E27FC236}">
                <a16:creationId xmlns:a16="http://schemas.microsoft.com/office/drawing/2014/main" id="{625E3AEF-94A6-425D-91A9-86E620956723}"/>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3F795C9B-1346-4C88-BF66-EC24A1C517EF}"/>
              </a:ext>
            </a:extLst>
          </p:cNvPr>
          <p:cNvSpPr>
            <a:spLocks noGrp="1"/>
          </p:cNvSpPr>
          <p:nvPr>
            <p:ph type="body" sz="quarter" idx="24"/>
          </p:nvPr>
        </p:nvSpPr>
        <p:spPr/>
        <p:txBody>
          <a:bodyPr/>
          <a:lstStyle/>
          <a:p>
            <a:endParaRPr lang="da-DK"/>
          </a:p>
        </p:txBody>
      </p:sp>
      <p:sp>
        <p:nvSpPr>
          <p:cNvPr id="7" name="Rektangel 6">
            <a:extLst>
              <a:ext uri="{FF2B5EF4-FFF2-40B4-BE49-F238E27FC236}">
                <a16:creationId xmlns:a16="http://schemas.microsoft.com/office/drawing/2014/main" id="{71CA16BF-2E46-42AC-B1DE-4141EA8DAD15}"/>
              </a:ext>
            </a:extLst>
          </p:cNvPr>
          <p:cNvSpPr/>
          <p:nvPr/>
        </p:nvSpPr>
        <p:spPr>
          <a:xfrm>
            <a:off x="4300307" y="2224176"/>
            <a:ext cx="1794899" cy="28050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8" name="Rektangel 7">
            <a:extLst>
              <a:ext uri="{FF2B5EF4-FFF2-40B4-BE49-F238E27FC236}">
                <a16:creationId xmlns:a16="http://schemas.microsoft.com/office/drawing/2014/main" id="{3903FAB1-C6EF-4177-A1F6-27DEA9DA4AC4}"/>
              </a:ext>
            </a:extLst>
          </p:cNvPr>
          <p:cNvSpPr/>
          <p:nvPr/>
        </p:nvSpPr>
        <p:spPr>
          <a:xfrm>
            <a:off x="6095205" y="2227666"/>
            <a:ext cx="1911320" cy="280153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9" name="Rektangel 8">
            <a:extLst>
              <a:ext uri="{FF2B5EF4-FFF2-40B4-BE49-F238E27FC236}">
                <a16:creationId xmlns:a16="http://schemas.microsoft.com/office/drawing/2014/main" id="{CC0AF6BB-8BB5-4E81-8D59-189CD989FBEB}"/>
              </a:ext>
            </a:extLst>
          </p:cNvPr>
          <p:cNvSpPr/>
          <p:nvPr/>
        </p:nvSpPr>
        <p:spPr>
          <a:xfrm>
            <a:off x="8006525" y="2224176"/>
            <a:ext cx="1921700" cy="28050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3435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F03CA-30B3-4B95-9581-2D87F9842E3E}"/>
              </a:ext>
            </a:extLst>
          </p:cNvPr>
          <p:cNvSpPr>
            <a:spLocks noGrp="1"/>
          </p:cNvSpPr>
          <p:nvPr>
            <p:ph type="title"/>
          </p:nvPr>
        </p:nvSpPr>
        <p:spPr>
          <a:xfrm>
            <a:off x="529792" y="392885"/>
            <a:ext cx="9385731" cy="711638"/>
          </a:xfrm>
        </p:spPr>
        <p:txBody>
          <a:bodyPr/>
          <a:lstStyle/>
          <a:p>
            <a:r>
              <a:rPr lang="da-DK" dirty="0"/>
              <a:t>Undgå sand i græsset</a:t>
            </a:r>
          </a:p>
        </p:txBody>
      </p:sp>
      <p:sp>
        <p:nvSpPr>
          <p:cNvPr id="3" name="Pladsholder til indhold 2">
            <a:extLst>
              <a:ext uri="{FF2B5EF4-FFF2-40B4-BE49-F238E27FC236}">
                <a16:creationId xmlns:a16="http://schemas.microsoft.com/office/drawing/2014/main" id="{A12A3693-E8EB-4792-B75B-3DB1F23B12FF}"/>
              </a:ext>
            </a:extLst>
          </p:cNvPr>
          <p:cNvSpPr>
            <a:spLocks noGrp="1"/>
          </p:cNvSpPr>
          <p:nvPr>
            <p:ph sz="quarter" idx="21"/>
          </p:nvPr>
        </p:nvSpPr>
        <p:spPr>
          <a:xfrm>
            <a:off x="529792" y="1104523"/>
            <a:ext cx="11104642" cy="3744976"/>
          </a:xfrm>
        </p:spPr>
        <p:txBody>
          <a:bodyPr/>
          <a:lstStyle/>
          <a:p>
            <a:pPr lvl="2"/>
            <a:r>
              <a:rPr lang="da-DK" sz="2400" dirty="0"/>
              <a:t>Jævne marker og ingen muldvarpeskud</a:t>
            </a:r>
          </a:p>
          <a:p>
            <a:pPr lvl="2"/>
            <a:r>
              <a:rPr lang="da-DK" sz="2400" dirty="0"/>
              <a:t>Udlægget sås med 12,5 cm radafstand i 1,0-1,5 cm dybde på pakket jord med trykhjul og dybdestyring</a:t>
            </a:r>
          </a:p>
          <a:p>
            <a:pPr lvl="2"/>
            <a:r>
              <a:rPr lang="da-DK" sz="2400" dirty="0"/>
              <a:t>Skårlægger </a:t>
            </a:r>
          </a:p>
          <a:p>
            <a:pPr lvl="3"/>
            <a:r>
              <a:rPr lang="da-DK" sz="2400" dirty="0"/>
              <a:t>Korrekt og ensartet stubhøjde</a:t>
            </a:r>
          </a:p>
          <a:p>
            <a:pPr lvl="3"/>
            <a:r>
              <a:rPr lang="da-DK" sz="2400" dirty="0"/>
              <a:t>Knivbjælken </a:t>
            </a:r>
          </a:p>
          <a:p>
            <a:pPr lvl="2"/>
            <a:r>
              <a:rPr lang="da-DK" sz="2400" dirty="0"/>
              <a:t>Fingre på spreder og rive – maks.1/3 nede i stubben</a:t>
            </a:r>
          </a:p>
          <a:p>
            <a:pPr lvl="2"/>
            <a:r>
              <a:rPr lang="da-DK" sz="2400" dirty="0" err="1"/>
              <a:t>Pick-up</a:t>
            </a:r>
            <a:r>
              <a:rPr lang="da-DK" sz="2400" dirty="0"/>
              <a:t> fingre på </a:t>
            </a:r>
            <a:r>
              <a:rPr lang="da-DK" sz="2400" dirty="0" err="1"/>
              <a:t>finsnitter</a:t>
            </a:r>
            <a:r>
              <a:rPr lang="da-DK" sz="2400" dirty="0"/>
              <a:t> – 1/3 nede i stubbene</a:t>
            </a:r>
          </a:p>
        </p:txBody>
      </p:sp>
    </p:spTree>
    <p:extLst>
      <p:ext uri="{BB962C8B-B14F-4D97-AF65-F5344CB8AC3E}">
        <p14:creationId xmlns:p14="http://schemas.microsoft.com/office/powerpoint/2010/main" val="148070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32E00-6E82-460A-B587-777A327E55E4}"/>
              </a:ext>
            </a:extLst>
          </p:cNvPr>
          <p:cNvSpPr>
            <a:spLocks noGrp="1"/>
          </p:cNvSpPr>
          <p:nvPr>
            <p:ph type="title"/>
          </p:nvPr>
        </p:nvSpPr>
        <p:spPr/>
        <p:txBody>
          <a:bodyPr/>
          <a:lstStyle/>
          <a:p>
            <a:r>
              <a:rPr lang="da-DK" dirty="0"/>
              <a:t>Radafstand ved såning af kløvergæs</a:t>
            </a:r>
          </a:p>
        </p:txBody>
      </p:sp>
      <p:pic>
        <p:nvPicPr>
          <p:cNvPr id="4" name="Billede 3">
            <a:extLst>
              <a:ext uri="{FF2B5EF4-FFF2-40B4-BE49-F238E27FC236}">
                <a16:creationId xmlns:a16="http://schemas.microsoft.com/office/drawing/2014/main" id="{2DDB3402-26E6-4456-859E-1EF96AD451DA}"/>
              </a:ext>
            </a:extLst>
          </p:cNvPr>
          <p:cNvPicPr>
            <a:picLocks noChangeAspect="1"/>
          </p:cNvPicPr>
          <p:nvPr/>
        </p:nvPicPr>
        <p:blipFill>
          <a:blip r:embed="rId2"/>
          <a:stretch>
            <a:fillRect/>
          </a:stretch>
        </p:blipFill>
        <p:spPr>
          <a:xfrm>
            <a:off x="529792" y="1260654"/>
            <a:ext cx="7956482" cy="4888792"/>
          </a:xfrm>
          <a:prstGeom prst="rect">
            <a:avLst/>
          </a:prstGeom>
        </p:spPr>
      </p:pic>
      <p:pic>
        <p:nvPicPr>
          <p:cNvPr id="11" name="Pladsholder til indhold 14">
            <a:extLst>
              <a:ext uri="{FF2B5EF4-FFF2-40B4-BE49-F238E27FC236}">
                <a16:creationId xmlns:a16="http://schemas.microsoft.com/office/drawing/2014/main" id="{54C01589-5612-441E-8422-72EB6D586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461" y="3020937"/>
            <a:ext cx="2320211" cy="1740159"/>
          </a:xfrm>
          <a:prstGeom prst="rect">
            <a:avLst/>
          </a:prstGeom>
        </p:spPr>
      </p:pic>
      <p:pic>
        <p:nvPicPr>
          <p:cNvPr id="12" name="Billede 11">
            <a:extLst>
              <a:ext uri="{FF2B5EF4-FFF2-40B4-BE49-F238E27FC236}">
                <a16:creationId xmlns:a16="http://schemas.microsoft.com/office/drawing/2014/main" id="{F4544A70-46B5-43E6-BF4F-AD1829DB9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603" y="3242372"/>
            <a:ext cx="2401739" cy="1801305"/>
          </a:xfrm>
          <a:prstGeom prst="rect">
            <a:avLst/>
          </a:prstGeom>
        </p:spPr>
      </p:pic>
    </p:spTree>
    <p:extLst>
      <p:ext uri="{BB962C8B-B14F-4D97-AF65-F5344CB8AC3E}">
        <p14:creationId xmlns:p14="http://schemas.microsoft.com/office/powerpoint/2010/main" val="184379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78E404-4536-4058-AF09-676FB14682B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0DD8F0F-AB8D-487F-912F-108B80092CF7}"/>
              </a:ext>
            </a:extLst>
          </p:cNvPr>
          <p:cNvSpPr>
            <a:spLocks noGrp="1"/>
          </p:cNvSpPr>
          <p:nvPr>
            <p:ph sz="quarter" idx="21"/>
          </p:nvPr>
        </p:nvSpPr>
        <p:spPr/>
        <p:txBody>
          <a:bodyPr/>
          <a:lstStyle/>
          <a:p>
            <a:endParaRPr lang="da-DK"/>
          </a:p>
        </p:txBody>
      </p:sp>
      <p:pic>
        <p:nvPicPr>
          <p:cNvPr id="4" name="Billede 3">
            <a:extLst>
              <a:ext uri="{FF2B5EF4-FFF2-40B4-BE49-F238E27FC236}">
                <a16:creationId xmlns:a16="http://schemas.microsoft.com/office/drawing/2014/main" id="{7ABA18BD-2945-40C9-A87E-5FBDCB9B5E23}"/>
              </a:ext>
            </a:extLst>
          </p:cNvPr>
          <p:cNvPicPr>
            <a:picLocks noChangeAspect="1"/>
          </p:cNvPicPr>
          <p:nvPr/>
        </p:nvPicPr>
        <p:blipFill>
          <a:blip r:embed="rId2"/>
          <a:stretch>
            <a:fillRect/>
          </a:stretch>
        </p:blipFill>
        <p:spPr>
          <a:xfrm>
            <a:off x="199856" y="32124"/>
            <a:ext cx="11735470" cy="6825876"/>
          </a:xfrm>
          <a:prstGeom prst="rect">
            <a:avLst/>
          </a:prstGeom>
        </p:spPr>
      </p:pic>
    </p:spTree>
    <p:extLst>
      <p:ext uri="{BB962C8B-B14F-4D97-AF65-F5344CB8AC3E}">
        <p14:creationId xmlns:p14="http://schemas.microsoft.com/office/powerpoint/2010/main" val="1881208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957B3-498F-4CA1-8743-4B037134A845}"/>
              </a:ext>
            </a:extLst>
          </p:cNvPr>
          <p:cNvSpPr>
            <a:spLocks noGrp="1"/>
          </p:cNvSpPr>
          <p:nvPr>
            <p:ph type="title"/>
          </p:nvPr>
        </p:nvSpPr>
        <p:spPr/>
        <p:txBody>
          <a:bodyPr/>
          <a:lstStyle/>
          <a:p>
            <a:r>
              <a:rPr lang="da-DK" dirty="0"/>
              <a:t>Stubhøjde</a:t>
            </a:r>
          </a:p>
        </p:txBody>
      </p:sp>
      <p:sp>
        <p:nvSpPr>
          <p:cNvPr id="3" name="Pladsholder til indhold 2">
            <a:extLst>
              <a:ext uri="{FF2B5EF4-FFF2-40B4-BE49-F238E27FC236}">
                <a16:creationId xmlns:a16="http://schemas.microsoft.com/office/drawing/2014/main" id="{F71A0136-3C6F-421A-8A94-ED49C78F53FC}"/>
              </a:ext>
            </a:extLst>
          </p:cNvPr>
          <p:cNvSpPr>
            <a:spLocks noGrp="1"/>
          </p:cNvSpPr>
          <p:nvPr>
            <p:ph sz="quarter" idx="21"/>
          </p:nvPr>
        </p:nvSpPr>
        <p:spPr>
          <a:xfrm>
            <a:off x="542925" y="1549399"/>
            <a:ext cx="5309235" cy="3648243"/>
          </a:xfrm>
        </p:spPr>
        <p:txBody>
          <a:bodyPr/>
          <a:lstStyle/>
          <a:p>
            <a:r>
              <a:rPr lang="da-DK" sz="2800" dirty="0"/>
              <a:t>Ensartet stubhøjde</a:t>
            </a:r>
          </a:p>
          <a:p>
            <a:r>
              <a:rPr lang="da-DK" sz="2800" dirty="0"/>
              <a:t>Alm. rajgræs (</a:t>
            </a:r>
            <a:r>
              <a:rPr lang="da-DK" sz="2800" dirty="0" err="1"/>
              <a:t>bl</a:t>
            </a:r>
            <a:r>
              <a:rPr lang="da-DK" sz="2800" dirty="0"/>
              <a:t>. 35)</a:t>
            </a:r>
          </a:p>
          <a:p>
            <a:pPr lvl="1"/>
            <a:r>
              <a:rPr lang="da-DK" sz="2800" dirty="0"/>
              <a:t>5-6 cm</a:t>
            </a:r>
          </a:p>
          <a:p>
            <a:r>
              <a:rPr lang="da-DK" sz="2800" dirty="0" err="1"/>
              <a:t>Rajsvingel</a:t>
            </a:r>
            <a:r>
              <a:rPr lang="da-DK" sz="2800" dirty="0"/>
              <a:t> og rødkløver (bl.45)</a:t>
            </a:r>
          </a:p>
          <a:p>
            <a:pPr lvl="1"/>
            <a:r>
              <a:rPr lang="da-DK" sz="2800" dirty="0"/>
              <a:t>7 cm</a:t>
            </a:r>
          </a:p>
          <a:p>
            <a:r>
              <a:rPr lang="da-DK" sz="2800" dirty="0"/>
              <a:t>Sidste slæt – efter midten af oktober</a:t>
            </a:r>
          </a:p>
          <a:p>
            <a:pPr lvl="1"/>
            <a:r>
              <a:rPr lang="da-DK" sz="2800" dirty="0"/>
              <a:t>10 cm </a:t>
            </a:r>
          </a:p>
          <a:p>
            <a:endParaRPr lang="da-DK" sz="2800" dirty="0"/>
          </a:p>
          <a:p>
            <a:pPr lvl="1"/>
            <a:endParaRPr lang="da-DK" sz="2800" dirty="0"/>
          </a:p>
        </p:txBody>
      </p:sp>
      <p:pic>
        <p:nvPicPr>
          <p:cNvPr id="4" name="Billede 3">
            <a:extLst>
              <a:ext uri="{FF2B5EF4-FFF2-40B4-BE49-F238E27FC236}">
                <a16:creationId xmlns:a16="http://schemas.microsoft.com/office/drawing/2014/main" id="{23E731F4-0E98-49B0-9FAB-B66AF21CADFF}"/>
              </a:ext>
            </a:extLst>
          </p:cNvPr>
          <p:cNvPicPr>
            <a:picLocks noChangeAspect="1"/>
          </p:cNvPicPr>
          <p:nvPr/>
        </p:nvPicPr>
        <p:blipFill>
          <a:blip r:embed="rId2"/>
          <a:stretch>
            <a:fillRect/>
          </a:stretch>
        </p:blipFill>
        <p:spPr>
          <a:xfrm>
            <a:off x="6456524" y="961222"/>
            <a:ext cx="4543425" cy="4619625"/>
          </a:xfrm>
          <a:prstGeom prst="rect">
            <a:avLst/>
          </a:prstGeom>
        </p:spPr>
      </p:pic>
      <p:sp>
        <p:nvSpPr>
          <p:cNvPr id="5" name="Tekstfelt 4">
            <a:extLst>
              <a:ext uri="{FF2B5EF4-FFF2-40B4-BE49-F238E27FC236}">
                <a16:creationId xmlns:a16="http://schemas.microsoft.com/office/drawing/2014/main" id="{512AE805-42A8-44D3-98D1-975BE7609680}"/>
              </a:ext>
            </a:extLst>
          </p:cNvPr>
          <p:cNvSpPr txBox="1"/>
          <p:nvPr/>
        </p:nvSpPr>
        <p:spPr>
          <a:xfrm>
            <a:off x="10902437" y="2726614"/>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srgbClr val="000000"/>
                </a:solidFill>
                <a:latin typeface="Arial"/>
              </a:rPr>
              <a:t>5,4 cm</a:t>
            </a:r>
            <a:endParaRPr kumimoji="0" lang="da-DK"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kstfelt 5">
            <a:extLst>
              <a:ext uri="{FF2B5EF4-FFF2-40B4-BE49-F238E27FC236}">
                <a16:creationId xmlns:a16="http://schemas.microsoft.com/office/drawing/2014/main" id="{F8C8E3D6-F017-4FF0-8078-47371FA23A1C}"/>
              </a:ext>
            </a:extLst>
          </p:cNvPr>
          <p:cNvSpPr txBox="1"/>
          <p:nvPr/>
        </p:nvSpPr>
        <p:spPr>
          <a:xfrm>
            <a:off x="10446826" y="1821395"/>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srgbClr val="000000"/>
                </a:solidFill>
                <a:latin typeface="Arial"/>
              </a:rPr>
              <a:t>10,8 cm</a:t>
            </a:r>
            <a:endParaRPr kumimoji="0" lang="da-DK" sz="2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Lige forbindelse 7">
            <a:extLst>
              <a:ext uri="{FF2B5EF4-FFF2-40B4-BE49-F238E27FC236}">
                <a16:creationId xmlns:a16="http://schemas.microsoft.com/office/drawing/2014/main" id="{67CBB87F-9E0D-4F74-B529-C1C004466858}"/>
              </a:ext>
            </a:extLst>
          </p:cNvPr>
          <p:cNvCxnSpPr>
            <a:cxnSpLocks/>
          </p:cNvCxnSpPr>
          <p:nvPr/>
        </p:nvCxnSpPr>
        <p:spPr>
          <a:xfrm>
            <a:off x="9715490" y="1661088"/>
            <a:ext cx="1095038" cy="790939"/>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5C39E5A4-7966-466A-B67A-3C1398C75BB2}"/>
              </a:ext>
            </a:extLst>
          </p:cNvPr>
          <p:cNvCxnSpPr>
            <a:cxnSpLocks/>
          </p:cNvCxnSpPr>
          <p:nvPr/>
        </p:nvCxnSpPr>
        <p:spPr>
          <a:xfrm>
            <a:off x="10810528" y="2452027"/>
            <a:ext cx="48757" cy="699866"/>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 name="Billede 6">
            <a:extLst>
              <a:ext uri="{FF2B5EF4-FFF2-40B4-BE49-F238E27FC236}">
                <a16:creationId xmlns:a16="http://schemas.microsoft.com/office/drawing/2014/main" id="{7B0CACE8-9D8D-4064-81F8-401367896A64}"/>
              </a:ext>
            </a:extLst>
          </p:cNvPr>
          <p:cNvPicPr>
            <a:picLocks noChangeAspect="1"/>
          </p:cNvPicPr>
          <p:nvPr/>
        </p:nvPicPr>
        <p:blipFill>
          <a:blip r:embed="rId3"/>
          <a:stretch>
            <a:fillRect/>
          </a:stretch>
        </p:blipFill>
        <p:spPr>
          <a:xfrm>
            <a:off x="7500359" y="4835416"/>
            <a:ext cx="2867025" cy="1790700"/>
          </a:xfrm>
          <a:prstGeom prst="rect">
            <a:avLst/>
          </a:prstGeom>
        </p:spPr>
      </p:pic>
      <p:sp>
        <p:nvSpPr>
          <p:cNvPr id="11" name="Tekstfelt 10">
            <a:extLst>
              <a:ext uri="{FF2B5EF4-FFF2-40B4-BE49-F238E27FC236}">
                <a16:creationId xmlns:a16="http://schemas.microsoft.com/office/drawing/2014/main" id="{C8A8EE27-BC58-471B-96C5-6A8CA9DE2C6C}"/>
              </a:ext>
            </a:extLst>
          </p:cNvPr>
          <p:cNvSpPr txBox="1"/>
          <p:nvPr/>
        </p:nvSpPr>
        <p:spPr>
          <a:xfrm>
            <a:off x="8019445" y="6485315"/>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srgbClr val="000000"/>
                </a:solidFill>
                <a:latin typeface="Arial"/>
              </a:rPr>
              <a:t>5,8 cm</a:t>
            </a:r>
            <a:endParaRPr kumimoji="0" lang="da-DK"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7976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14238-F7DF-47A1-A87A-AD599DD08EB2}"/>
              </a:ext>
            </a:extLst>
          </p:cNvPr>
          <p:cNvSpPr>
            <a:spLocks noGrp="1"/>
          </p:cNvSpPr>
          <p:nvPr>
            <p:ph type="title"/>
          </p:nvPr>
        </p:nvSpPr>
        <p:spPr/>
        <p:txBody>
          <a:bodyPr/>
          <a:lstStyle/>
          <a:p>
            <a:r>
              <a:rPr lang="da-DK" dirty="0"/>
              <a:t>Skårlægger </a:t>
            </a:r>
          </a:p>
        </p:txBody>
      </p:sp>
      <p:pic>
        <p:nvPicPr>
          <p:cNvPr id="4" name="Billede 3">
            <a:extLst>
              <a:ext uri="{FF2B5EF4-FFF2-40B4-BE49-F238E27FC236}">
                <a16:creationId xmlns:a16="http://schemas.microsoft.com/office/drawing/2014/main" id="{184D0583-36BF-40CF-BF9B-0496B35ED19C}"/>
              </a:ext>
            </a:extLst>
          </p:cNvPr>
          <p:cNvPicPr>
            <a:picLocks noChangeAspect="1"/>
          </p:cNvPicPr>
          <p:nvPr/>
        </p:nvPicPr>
        <p:blipFill>
          <a:blip r:embed="rId2"/>
          <a:stretch>
            <a:fillRect/>
          </a:stretch>
        </p:blipFill>
        <p:spPr>
          <a:xfrm>
            <a:off x="2828131" y="1160462"/>
            <a:ext cx="6534150" cy="5314950"/>
          </a:xfrm>
          <a:prstGeom prst="rect">
            <a:avLst/>
          </a:prstGeom>
        </p:spPr>
      </p:pic>
    </p:spTree>
    <p:extLst>
      <p:ext uri="{BB962C8B-B14F-4D97-AF65-F5344CB8AC3E}">
        <p14:creationId xmlns:p14="http://schemas.microsoft.com/office/powerpoint/2010/main" val="254887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3A861-9779-4027-8B2A-81FAB78F0BAA}"/>
              </a:ext>
            </a:extLst>
          </p:cNvPr>
          <p:cNvSpPr>
            <a:spLocks noGrp="1"/>
          </p:cNvSpPr>
          <p:nvPr>
            <p:ph type="title"/>
          </p:nvPr>
        </p:nvSpPr>
        <p:spPr/>
        <p:txBody>
          <a:bodyPr/>
          <a:lstStyle/>
          <a:p>
            <a:r>
              <a:rPr lang="da-DK" dirty="0"/>
              <a:t>Fortsat fokus på</a:t>
            </a:r>
          </a:p>
        </p:txBody>
      </p:sp>
      <p:pic>
        <p:nvPicPr>
          <p:cNvPr id="5" name="Billede 4" descr="Et billede, der indeholder græs, himmel, udendørs, lastbil&#10;&#10;Beskrivelse, der er oprettet med meget høj sikkerhed">
            <a:extLst>
              <a:ext uri="{FF2B5EF4-FFF2-40B4-BE49-F238E27FC236}">
                <a16:creationId xmlns:a16="http://schemas.microsoft.com/office/drawing/2014/main" id="{C571297E-6655-4050-AE32-F61F8866F5EA}"/>
              </a:ext>
            </a:extLst>
          </p:cNvPr>
          <p:cNvPicPr>
            <a:picLocks noChangeAspect="1"/>
          </p:cNvPicPr>
          <p:nvPr/>
        </p:nvPicPr>
        <p:blipFill rotWithShape="1">
          <a:blip r:embed="rId2">
            <a:extLst>
              <a:ext uri="{28A0092B-C50C-407E-A947-70E740481C1C}">
                <a14:useLocalDpi xmlns:a14="http://schemas.microsoft.com/office/drawing/2010/main" val="0"/>
              </a:ext>
            </a:extLst>
          </a:blip>
          <a:srcRect b="23709"/>
          <a:stretch/>
        </p:blipFill>
        <p:spPr>
          <a:xfrm>
            <a:off x="204716" y="1"/>
            <a:ext cx="11985697" cy="6858000"/>
          </a:xfrm>
          <a:prstGeom prst="rect">
            <a:avLst/>
          </a:prstGeom>
        </p:spPr>
      </p:pic>
      <p:sp>
        <p:nvSpPr>
          <p:cNvPr id="3" name="Pladsholder til indhold 2">
            <a:extLst>
              <a:ext uri="{FF2B5EF4-FFF2-40B4-BE49-F238E27FC236}">
                <a16:creationId xmlns:a16="http://schemas.microsoft.com/office/drawing/2014/main" id="{874F1BD6-6367-43A3-A44B-73C74ADB0DC8}"/>
              </a:ext>
            </a:extLst>
          </p:cNvPr>
          <p:cNvSpPr>
            <a:spLocks noGrp="1"/>
          </p:cNvSpPr>
          <p:nvPr>
            <p:ph sz="quarter" idx="21"/>
          </p:nvPr>
        </p:nvSpPr>
        <p:spPr>
          <a:xfrm>
            <a:off x="529792" y="898758"/>
            <a:ext cx="11104642" cy="4148139"/>
          </a:xfrm>
        </p:spPr>
        <p:txBody>
          <a:bodyPr/>
          <a:lstStyle/>
          <a:p>
            <a:r>
              <a:rPr lang="da-DK" dirty="0"/>
              <a:t>Faste kørespor</a:t>
            </a:r>
          </a:p>
          <a:p>
            <a:r>
              <a:rPr lang="da-DK" dirty="0"/>
              <a:t>Snitlængde – 8 mm teoretisk </a:t>
            </a:r>
          </a:p>
          <a:p>
            <a:r>
              <a:rPr lang="da-DK" dirty="0"/>
              <a:t>Sidste slæt høstes inden 10. oktober</a:t>
            </a:r>
          </a:p>
          <a:p>
            <a:endParaRPr lang="da-DK" dirty="0"/>
          </a:p>
        </p:txBody>
      </p:sp>
    </p:spTree>
    <p:extLst>
      <p:ext uri="{BB962C8B-B14F-4D97-AF65-F5344CB8AC3E}">
        <p14:creationId xmlns:p14="http://schemas.microsoft.com/office/powerpoint/2010/main" val="110891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græs, himmel, udendørs, grøn&#10;&#10;Beskrivelse, der er oprettet med meget høj sikkerhed">
            <a:extLst>
              <a:ext uri="{FF2B5EF4-FFF2-40B4-BE49-F238E27FC236}">
                <a16:creationId xmlns:a16="http://schemas.microsoft.com/office/drawing/2014/main" id="{D2890BA2-AF1E-4DAA-B748-F40861831031}"/>
              </a:ext>
            </a:extLst>
          </p:cNvPr>
          <p:cNvPicPr>
            <a:picLocks noGrp="1" noChangeAspect="1"/>
          </p:cNvPicPr>
          <p:nvPr>
            <p:ph sz="quarter" idx="21"/>
          </p:nvPr>
        </p:nvPicPr>
        <p:blipFill rotWithShape="1">
          <a:blip r:embed="rId2">
            <a:extLst>
              <a:ext uri="{28A0092B-C50C-407E-A947-70E740481C1C}">
                <a14:useLocalDpi xmlns:a14="http://schemas.microsoft.com/office/drawing/2010/main" val="0"/>
              </a:ext>
            </a:extLst>
          </a:blip>
          <a:srcRect b="23239"/>
          <a:stretch/>
        </p:blipFill>
        <p:spPr>
          <a:xfrm>
            <a:off x="240632" y="9745"/>
            <a:ext cx="11949781" cy="6848255"/>
          </a:xfrm>
        </p:spPr>
      </p:pic>
      <p:sp>
        <p:nvSpPr>
          <p:cNvPr id="2" name="Titel 1">
            <a:extLst>
              <a:ext uri="{FF2B5EF4-FFF2-40B4-BE49-F238E27FC236}">
                <a16:creationId xmlns:a16="http://schemas.microsoft.com/office/drawing/2014/main" id="{B7BCC207-70CB-41F5-90E6-B91BB33D7381}"/>
              </a:ext>
            </a:extLst>
          </p:cNvPr>
          <p:cNvSpPr>
            <a:spLocks noGrp="1"/>
          </p:cNvSpPr>
          <p:nvPr>
            <p:ph type="title"/>
          </p:nvPr>
        </p:nvSpPr>
        <p:spPr/>
        <p:txBody>
          <a:bodyPr/>
          <a:lstStyle/>
          <a:p>
            <a:r>
              <a:rPr lang="da-DK" dirty="0" err="1"/>
              <a:t>Bomek</a:t>
            </a:r>
            <a:r>
              <a:rPr lang="da-DK" dirty="0"/>
              <a:t>- i stedet for slangebom</a:t>
            </a:r>
          </a:p>
        </p:txBody>
      </p:sp>
    </p:spTree>
    <p:extLst>
      <p:ext uri="{BB962C8B-B14F-4D97-AF65-F5344CB8AC3E}">
        <p14:creationId xmlns:p14="http://schemas.microsoft.com/office/powerpoint/2010/main" val="236698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F8DA9-9486-404C-8A1A-40626F4E431B}"/>
              </a:ext>
            </a:extLst>
          </p:cNvPr>
          <p:cNvSpPr>
            <a:spLocks noGrp="1"/>
          </p:cNvSpPr>
          <p:nvPr>
            <p:ph type="title"/>
          </p:nvPr>
        </p:nvSpPr>
        <p:spPr/>
        <p:txBody>
          <a:bodyPr/>
          <a:lstStyle/>
          <a:p>
            <a:r>
              <a:rPr lang="da-DK" dirty="0"/>
              <a:t>Aktuelt i majs 2020</a:t>
            </a:r>
          </a:p>
        </p:txBody>
      </p:sp>
      <p:sp>
        <p:nvSpPr>
          <p:cNvPr id="3" name="Pladsholder til indhold 2">
            <a:extLst>
              <a:ext uri="{FF2B5EF4-FFF2-40B4-BE49-F238E27FC236}">
                <a16:creationId xmlns:a16="http://schemas.microsoft.com/office/drawing/2014/main" id="{36EEEACD-3045-450B-853F-93B2F5078AC6}"/>
              </a:ext>
            </a:extLst>
          </p:cNvPr>
          <p:cNvSpPr>
            <a:spLocks noGrp="1"/>
          </p:cNvSpPr>
          <p:nvPr>
            <p:ph sz="quarter" idx="21"/>
          </p:nvPr>
        </p:nvSpPr>
        <p:spPr>
          <a:xfrm>
            <a:off x="542925" y="1104523"/>
            <a:ext cx="9385731" cy="1949573"/>
          </a:xfrm>
        </p:spPr>
        <p:txBody>
          <a:bodyPr/>
          <a:lstStyle/>
          <a:p>
            <a:r>
              <a:rPr lang="da-DK" dirty="0"/>
              <a:t>Majsfrø </a:t>
            </a:r>
            <a:r>
              <a:rPr lang="da-DK" dirty="0" err="1"/>
              <a:t>Korit</a:t>
            </a:r>
            <a:r>
              <a:rPr lang="da-DK" dirty="0"/>
              <a:t>-bejdset mod fugle</a:t>
            </a:r>
          </a:p>
          <a:p>
            <a:r>
              <a:rPr lang="da-DK" dirty="0"/>
              <a:t>Startgødning</a:t>
            </a:r>
          </a:p>
          <a:p>
            <a:r>
              <a:rPr lang="da-DK" dirty="0"/>
              <a:t>Placering af gylle</a:t>
            </a:r>
          </a:p>
          <a:p>
            <a:r>
              <a:rPr lang="da-DK" dirty="0" err="1"/>
              <a:t>Nitrifikationshæmmer</a:t>
            </a:r>
            <a:endParaRPr lang="da-DK" dirty="0"/>
          </a:p>
          <a:p>
            <a:r>
              <a:rPr lang="da-DK" dirty="0"/>
              <a:t>Efterafgrøder</a:t>
            </a:r>
          </a:p>
        </p:txBody>
      </p:sp>
      <p:pic>
        <p:nvPicPr>
          <p:cNvPr id="4" name="Billede 3">
            <a:extLst>
              <a:ext uri="{FF2B5EF4-FFF2-40B4-BE49-F238E27FC236}">
                <a16:creationId xmlns:a16="http://schemas.microsoft.com/office/drawing/2014/main" id="{5AC227A1-0788-4F8B-BB83-5CA4B8DFC7BF}"/>
              </a:ext>
            </a:extLst>
          </p:cNvPr>
          <p:cNvPicPr>
            <a:picLocks noChangeAspect="1"/>
          </p:cNvPicPr>
          <p:nvPr/>
        </p:nvPicPr>
        <p:blipFill>
          <a:blip r:embed="rId2"/>
          <a:stretch>
            <a:fillRect/>
          </a:stretch>
        </p:blipFill>
        <p:spPr>
          <a:xfrm>
            <a:off x="235121" y="4315748"/>
            <a:ext cx="11955292" cy="2542252"/>
          </a:xfrm>
          <a:prstGeom prst="rect">
            <a:avLst/>
          </a:prstGeom>
        </p:spPr>
      </p:pic>
    </p:spTree>
    <p:extLst>
      <p:ext uri="{BB962C8B-B14F-4D97-AF65-F5344CB8AC3E}">
        <p14:creationId xmlns:p14="http://schemas.microsoft.com/office/powerpoint/2010/main" val="137521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græs, udendørs, himmel, udendørs genstand&#10;&#10;Beskrivelse, der er oprettet med meget høj sikkerhed">
            <a:extLst>
              <a:ext uri="{FF2B5EF4-FFF2-40B4-BE49-F238E27FC236}">
                <a16:creationId xmlns:a16="http://schemas.microsoft.com/office/drawing/2014/main" id="{BECD426C-D8B0-488E-BCBB-293ACB9C3BB9}"/>
              </a:ext>
            </a:extLst>
          </p:cNvPr>
          <p:cNvPicPr>
            <a:picLocks noChangeAspect="1"/>
          </p:cNvPicPr>
          <p:nvPr/>
        </p:nvPicPr>
        <p:blipFill rotWithShape="1">
          <a:blip r:embed="rId2">
            <a:extLst>
              <a:ext uri="{28A0092B-C50C-407E-A947-70E740481C1C}">
                <a14:useLocalDpi xmlns:a14="http://schemas.microsoft.com/office/drawing/2010/main" val="0"/>
              </a:ext>
            </a:extLst>
          </a:blip>
          <a:srcRect r="10056"/>
          <a:stretch/>
        </p:blipFill>
        <p:spPr>
          <a:xfrm>
            <a:off x="216000" y="12387"/>
            <a:ext cx="11974413" cy="6829571"/>
          </a:xfrm>
          <a:prstGeom prst="rect">
            <a:avLst/>
          </a:prstGeom>
        </p:spPr>
      </p:pic>
      <p:sp>
        <p:nvSpPr>
          <p:cNvPr id="2" name="Titel 1">
            <a:extLst>
              <a:ext uri="{FF2B5EF4-FFF2-40B4-BE49-F238E27FC236}">
                <a16:creationId xmlns:a16="http://schemas.microsoft.com/office/drawing/2014/main" id="{73AE638A-B8CD-4B46-B3F8-6F19181C0901}"/>
              </a:ext>
            </a:extLst>
          </p:cNvPr>
          <p:cNvSpPr>
            <a:spLocks noGrp="1"/>
          </p:cNvSpPr>
          <p:nvPr>
            <p:ph type="title"/>
          </p:nvPr>
        </p:nvSpPr>
        <p:spPr/>
        <p:txBody>
          <a:bodyPr/>
          <a:lstStyle/>
          <a:p>
            <a:r>
              <a:rPr lang="da-DK" dirty="0"/>
              <a:t>Græsmarker</a:t>
            </a:r>
          </a:p>
        </p:txBody>
      </p:sp>
      <p:sp>
        <p:nvSpPr>
          <p:cNvPr id="3" name="Pladsholder til indhold 2">
            <a:extLst>
              <a:ext uri="{FF2B5EF4-FFF2-40B4-BE49-F238E27FC236}">
                <a16:creationId xmlns:a16="http://schemas.microsoft.com/office/drawing/2014/main" id="{57A90582-8FA0-4D47-99DE-32B7A572D44D}"/>
              </a:ext>
            </a:extLst>
          </p:cNvPr>
          <p:cNvSpPr>
            <a:spLocks noGrp="1"/>
          </p:cNvSpPr>
          <p:nvPr>
            <p:ph sz="quarter" idx="21"/>
          </p:nvPr>
        </p:nvSpPr>
        <p:spPr>
          <a:xfrm>
            <a:off x="622342" y="4441657"/>
            <a:ext cx="9242759" cy="2023458"/>
          </a:xfrm>
        </p:spPr>
        <p:txBody>
          <a:bodyPr/>
          <a:lstStyle/>
          <a:p>
            <a:r>
              <a:rPr lang="da-DK" sz="3200" b="1" dirty="0">
                <a:solidFill>
                  <a:schemeClr val="bg1"/>
                </a:solidFill>
              </a:rPr>
              <a:t>32-37 pct. tørstof</a:t>
            </a:r>
          </a:p>
          <a:p>
            <a:r>
              <a:rPr lang="da-DK" sz="3200" b="1" dirty="0">
                <a:solidFill>
                  <a:schemeClr val="bg1"/>
                </a:solidFill>
              </a:rPr>
              <a:t>80 pct. fordøjeligt organisk stof</a:t>
            </a:r>
          </a:p>
          <a:p>
            <a:r>
              <a:rPr lang="da-DK" sz="3200" b="1" dirty="0">
                <a:solidFill>
                  <a:schemeClr val="bg1"/>
                </a:solidFill>
              </a:rPr>
              <a:t>Maks. 80 gram </a:t>
            </a:r>
            <a:r>
              <a:rPr lang="da-DK" sz="3200" b="1" dirty="0" err="1">
                <a:solidFill>
                  <a:schemeClr val="bg1"/>
                </a:solidFill>
              </a:rPr>
              <a:t>råaske</a:t>
            </a:r>
            <a:r>
              <a:rPr lang="da-DK" sz="3200" b="1" dirty="0">
                <a:solidFill>
                  <a:schemeClr val="bg1"/>
                </a:solidFill>
              </a:rPr>
              <a:t> pr. kg tørstof</a:t>
            </a:r>
          </a:p>
          <a:p>
            <a:endParaRPr lang="da-DK" sz="3200" b="1" dirty="0">
              <a:solidFill>
                <a:schemeClr val="bg1"/>
              </a:solidFill>
            </a:endParaRPr>
          </a:p>
        </p:txBody>
      </p:sp>
      <p:sp>
        <p:nvSpPr>
          <p:cNvPr id="4" name="Pladsholder til tekst 3">
            <a:extLst>
              <a:ext uri="{FF2B5EF4-FFF2-40B4-BE49-F238E27FC236}">
                <a16:creationId xmlns:a16="http://schemas.microsoft.com/office/drawing/2014/main" id="{3BB295FC-424B-4E97-A416-BFA9F4ADE87F}"/>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D2009CE-000F-43F4-8EC4-6E2899F9FDA6}"/>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265480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FE555-BE34-411C-B415-E8C6968AE9DB}"/>
              </a:ext>
            </a:extLst>
          </p:cNvPr>
          <p:cNvSpPr>
            <a:spLocks noGrp="1"/>
          </p:cNvSpPr>
          <p:nvPr>
            <p:ph type="title"/>
          </p:nvPr>
        </p:nvSpPr>
        <p:spPr>
          <a:xfrm>
            <a:off x="465784" y="118565"/>
            <a:ext cx="9385731" cy="711638"/>
          </a:xfrm>
        </p:spPr>
        <p:txBody>
          <a:bodyPr/>
          <a:lstStyle/>
          <a:p>
            <a:r>
              <a:rPr lang="da-DK" dirty="0" err="1"/>
              <a:t>Korit</a:t>
            </a:r>
            <a:endParaRPr lang="da-DK" dirty="0"/>
          </a:p>
        </p:txBody>
      </p:sp>
      <p:sp>
        <p:nvSpPr>
          <p:cNvPr id="3" name="Pladsholder til indhold 2">
            <a:extLst>
              <a:ext uri="{FF2B5EF4-FFF2-40B4-BE49-F238E27FC236}">
                <a16:creationId xmlns:a16="http://schemas.microsoft.com/office/drawing/2014/main" id="{9710DF2C-04D5-40FC-A77D-0B0C88B71156}"/>
              </a:ext>
            </a:extLst>
          </p:cNvPr>
          <p:cNvSpPr>
            <a:spLocks noGrp="1"/>
          </p:cNvSpPr>
          <p:nvPr>
            <p:ph sz="quarter" idx="21"/>
          </p:nvPr>
        </p:nvSpPr>
        <p:spPr>
          <a:xfrm>
            <a:off x="490082" y="830203"/>
            <a:ext cx="11234547" cy="3467477"/>
          </a:xfrm>
        </p:spPr>
        <p:txBody>
          <a:bodyPr/>
          <a:lstStyle/>
          <a:p>
            <a:pPr marL="0" indent="0">
              <a:buNone/>
            </a:pPr>
            <a:r>
              <a:rPr lang="da-DK" dirty="0" err="1"/>
              <a:t>Fuglerepellant</a:t>
            </a:r>
            <a:r>
              <a:rPr lang="da-DK" dirty="0"/>
              <a:t> - 60-80 pct. effekt i forhold til </a:t>
            </a:r>
            <a:r>
              <a:rPr lang="da-DK" dirty="0" err="1"/>
              <a:t>Mesurol</a:t>
            </a:r>
            <a:endParaRPr lang="da-DK" dirty="0"/>
          </a:p>
          <a:p>
            <a:pPr marL="0" indent="0">
              <a:buNone/>
            </a:pPr>
            <a:endParaRPr lang="da-DK" dirty="0"/>
          </a:p>
        </p:txBody>
      </p:sp>
      <p:pic>
        <p:nvPicPr>
          <p:cNvPr id="4" name="Billede 3">
            <a:extLst>
              <a:ext uri="{FF2B5EF4-FFF2-40B4-BE49-F238E27FC236}">
                <a16:creationId xmlns:a16="http://schemas.microsoft.com/office/drawing/2014/main" id="{F51A6F00-AA64-4E65-A928-FBCD96994C9F}"/>
              </a:ext>
            </a:extLst>
          </p:cNvPr>
          <p:cNvPicPr>
            <a:picLocks noChangeAspect="1"/>
          </p:cNvPicPr>
          <p:nvPr/>
        </p:nvPicPr>
        <p:blipFill>
          <a:blip r:embed="rId2"/>
          <a:stretch>
            <a:fillRect/>
          </a:stretch>
        </p:blipFill>
        <p:spPr>
          <a:xfrm>
            <a:off x="393193" y="1183722"/>
            <a:ext cx="8193024" cy="5626856"/>
          </a:xfrm>
          <a:prstGeom prst="rect">
            <a:avLst/>
          </a:prstGeom>
        </p:spPr>
      </p:pic>
      <p:sp>
        <p:nvSpPr>
          <p:cNvPr id="5" name="Tekstfelt 4">
            <a:extLst>
              <a:ext uri="{FF2B5EF4-FFF2-40B4-BE49-F238E27FC236}">
                <a16:creationId xmlns:a16="http://schemas.microsoft.com/office/drawing/2014/main" id="{A4924487-71D7-4AFB-BF01-A7244E05E2DB}"/>
              </a:ext>
            </a:extLst>
          </p:cNvPr>
          <p:cNvSpPr txBox="1"/>
          <p:nvPr/>
        </p:nvSpPr>
        <p:spPr>
          <a:xfrm>
            <a:off x="8586217" y="1933016"/>
            <a:ext cx="3098605" cy="1231106"/>
          </a:xfrm>
          <a:prstGeom prst="rect">
            <a:avLst/>
          </a:prstGeom>
          <a:noFill/>
        </p:spPr>
        <p:txBody>
          <a:bodyPr wrap="none" lIns="0" tIns="0" rIns="0" bIns="0" rtlCol="0">
            <a:spAutoFit/>
          </a:bodyPr>
          <a:lstStyle/>
          <a:p>
            <a:r>
              <a:rPr lang="da-DK" sz="2000" dirty="0"/>
              <a:t>Giftig</a:t>
            </a:r>
          </a:p>
          <a:p>
            <a:pPr marL="342900" indent="-342900">
              <a:buFontTx/>
              <a:buChar char="-"/>
            </a:pPr>
            <a:r>
              <a:rPr lang="da-DK" sz="2000" dirty="0"/>
              <a:t>Farligt at indånde</a:t>
            </a:r>
          </a:p>
          <a:p>
            <a:pPr marL="342900" indent="-342900">
              <a:buFontTx/>
              <a:buChar char="-"/>
            </a:pPr>
            <a:r>
              <a:rPr lang="da-DK" sz="2000" dirty="0"/>
              <a:t>Allergiske hudreaktioner</a:t>
            </a:r>
          </a:p>
          <a:p>
            <a:pPr marL="342900" indent="-342900">
              <a:buFontTx/>
              <a:buChar char="-"/>
            </a:pPr>
            <a:r>
              <a:rPr lang="da-DK" sz="2000" dirty="0"/>
              <a:t>kan skade organer</a:t>
            </a:r>
          </a:p>
        </p:txBody>
      </p:sp>
      <p:sp>
        <p:nvSpPr>
          <p:cNvPr id="6" name="Tekstfelt 5">
            <a:extLst>
              <a:ext uri="{FF2B5EF4-FFF2-40B4-BE49-F238E27FC236}">
                <a16:creationId xmlns:a16="http://schemas.microsoft.com/office/drawing/2014/main" id="{333688EB-5518-4CC3-847B-5572B014F5A7}"/>
              </a:ext>
            </a:extLst>
          </p:cNvPr>
          <p:cNvSpPr txBox="1"/>
          <p:nvPr/>
        </p:nvSpPr>
        <p:spPr>
          <a:xfrm>
            <a:off x="8543155" y="3768054"/>
            <a:ext cx="2359620" cy="615553"/>
          </a:xfrm>
          <a:prstGeom prst="rect">
            <a:avLst/>
          </a:prstGeom>
          <a:noFill/>
        </p:spPr>
        <p:txBody>
          <a:bodyPr wrap="none" lIns="0" tIns="0" rIns="0" bIns="0" rtlCol="0">
            <a:spAutoFit/>
          </a:bodyPr>
          <a:lstStyle/>
          <a:p>
            <a:r>
              <a:rPr lang="da-DK" sz="2000" dirty="0"/>
              <a:t>Miljøfarlig</a:t>
            </a:r>
          </a:p>
          <a:p>
            <a:r>
              <a:rPr lang="da-DK" sz="2000" dirty="0"/>
              <a:t>- </a:t>
            </a:r>
            <a:r>
              <a:rPr lang="da-DK" sz="2000" dirty="0" err="1"/>
              <a:t>Gifttig</a:t>
            </a:r>
            <a:r>
              <a:rPr lang="da-DK" sz="2000" dirty="0"/>
              <a:t> for regnorme</a:t>
            </a:r>
          </a:p>
        </p:txBody>
      </p:sp>
      <p:sp>
        <p:nvSpPr>
          <p:cNvPr id="7" name="Tekstfelt 6">
            <a:extLst>
              <a:ext uri="{FF2B5EF4-FFF2-40B4-BE49-F238E27FC236}">
                <a16:creationId xmlns:a16="http://schemas.microsoft.com/office/drawing/2014/main" id="{91377125-E0BD-42AD-AF5C-6C192D7B8576}"/>
              </a:ext>
            </a:extLst>
          </p:cNvPr>
          <p:cNvSpPr txBox="1"/>
          <p:nvPr/>
        </p:nvSpPr>
        <p:spPr>
          <a:xfrm>
            <a:off x="8586217" y="5092463"/>
            <a:ext cx="3646832" cy="307777"/>
          </a:xfrm>
          <a:prstGeom prst="rect">
            <a:avLst/>
          </a:prstGeom>
          <a:noFill/>
        </p:spPr>
        <p:txBody>
          <a:bodyPr wrap="none" lIns="0" tIns="0" rIns="0" bIns="0" rtlCol="0">
            <a:spAutoFit/>
          </a:bodyPr>
          <a:lstStyle/>
          <a:p>
            <a:r>
              <a:rPr lang="da-DK" sz="2000" dirty="0"/>
              <a:t>Fare for kronisk sundhedsskade</a:t>
            </a:r>
          </a:p>
        </p:txBody>
      </p:sp>
      <p:sp>
        <p:nvSpPr>
          <p:cNvPr id="8" name="Tekstfelt 7">
            <a:extLst>
              <a:ext uri="{FF2B5EF4-FFF2-40B4-BE49-F238E27FC236}">
                <a16:creationId xmlns:a16="http://schemas.microsoft.com/office/drawing/2014/main" id="{7CAC8A10-81AA-45F7-B3C5-446AB2043FAA}"/>
              </a:ext>
            </a:extLst>
          </p:cNvPr>
          <p:cNvSpPr txBox="1"/>
          <p:nvPr/>
        </p:nvSpPr>
        <p:spPr>
          <a:xfrm>
            <a:off x="8610515" y="1282693"/>
            <a:ext cx="1651093" cy="307777"/>
          </a:xfrm>
          <a:prstGeom prst="rect">
            <a:avLst/>
          </a:prstGeom>
          <a:noFill/>
        </p:spPr>
        <p:txBody>
          <a:bodyPr wrap="none" lIns="0" tIns="0" rIns="0" bIns="0" rtlCol="0">
            <a:spAutoFit/>
          </a:bodyPr>
          <a:lstStyle/>
          <a:p>
            <a:r>
              <a:rPr lang="da-DK" sz="2000" b="1" dirty="0"/>
              <a:t>3 fareklasser:</a:t>
            </a:r>
          </a:p>
        </p:txBody>
      </p:sp>
    </p:spTree>
    <p:extLst>
      <p:ext uri="{BB962C8B-B14F-4D97-AF65-F5344CB8AC3E}">
        <p14:creationId xmlns:p14="http://schemas.microsoft.com/office/powerpoint/2010/main" val="142909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FE555-BE34-411C-B415-E8C6968AE9DB}"/>
              </a:ext>
            </a:extLst>
          </p:cNvPr>
          <p:cNvSpPr>
            <a:spLocks noGrp="1"/>
          </p:cNvSpPr>
          <p:nvPr>
            <p:ph type="title"/>
          </p:nvPr>
        </p:nvSpPr>
        <p:spPr>
          <a:xfrm>
            <a:off x="465784" y="118565"/>
            <a:ext cx="9385731" cy="711638"/>
          </a:xfrm>
        </p:spPr>
        <p:txBody>
          <a:bodyPr/>
          <a:lstStyle/>
          <a:p>
            <a:r>
              <a:rPr lang="da-DK" dirty="0" err="1"/>
              <a:t>Korit</a:t>
            </a:r>
            <a:endParaRPr lang="da-DK" dirty="0"/>
          </a:p>
        </p:txBody>
      </p:sp>
      <p:sp>
        <p:nvSpPr>
          <p:cNvPr id="3" name="Pladsholder til indhold 2">
            <a:extLst>
              <a:ext uri="{FF2B5EF4-FFF2-40B4-BE49-F238E27FC236}">
                <a16:creationId xmlns:a16="http://schemas.microsoft.com/office/drawing/2014/main" id="{9710DF2C-04D5-40FC-A77D-0B0C88B71156}"/>
              </a:ext>
            </a:extLst>
          </p:cNvPr>
          <p:cNvSpPr>
            <a:spLocks noGrp="1"/>
          </p:cNvSpPr>
          <p:nvPr>
            <p:ph sz="quarter" idx="21"/>
          </p:nvPr>
        </p:nvSpPr>
        <p:spPr>
          <a:xfrm>
            <a:off x="465784" y="871193"/>
            <a:ext cx="11234547" cy="3467477"/>
          </a:xfrm>
        </p:spPr>
        <p:txBody>
          <a:bodyPr/>
          <a:lstStyle/>
          <a:p>
            <a:pPr marL="0" indent="0">
              <a:buNone/>
            </a:pPr>
            <a:endParaRPr lang="da-DK" dirty="0"/>
          </a:p>
          <a:p>
            <a:pPr marL="0" indent="0">
              <a:buNone/>
            </a:pPr>
            <a:r>
              <a:rPr lang="da-DK" dirty="0"/>
              <a:t>Majs bejdset med </a:t>
            </a:r>
            <a:r>
              <a:rPr lang="da-DK" dirty="0" err="1"/>
              <a:t>Korit</a:t>
            </a:r>
            <a:r>
              <a:rPr lang="da-DK" dirty="0"/>
              <a:t> har bl.a. følgende forsigtighedssætninger:</a:t>
            </a:r>
          </a:p>
          <a:p>
            <a:r>
              <a:rPr lang="da-DK" dirty="0"/>
              <a:t>Anvend åndedrætsværn</a:t>
            </a:r>
          </a:p>
          <a:p>
            <a:r>
              <a:rPr lang="da-DK" dirty="0"/>
              <a:t>Bær beskyttelseshandsker/beskyttelsestøj</a:t>
            </a:r>
          </a:p>
          <a:p>
            <a:r>
              <a:rPr lang="da-DK" dirty="0"/>
              <a:t>Frøene skal dækkes af jord – undgå frøspild</a:t>
            </a:r>
          </a:p>
          <a:p>
            <a:r>
              <a:rPr lang="da-DK" dirty="0"/>
              <a:t>Opbevares på et godt ventileret sted</a:t>
            </a:r>
          </a:p>
          <a:p>
            <a:r>
              <a:rPr lang="da-DK" dirty="0"/>
              <a:t>Indholdet/beholderen og restfrø bortskaffes i overensstemmelse med kommunale regler for affaldshåndtering</a:t>
            </a:r>
          </a:p>
        </p:txBody>
      </p:sp>
    </p:spTree>
    <p:extLst>
      <p:ext uri="{BB962C8B-B14F-4D97-AF65-F5344CB8AC3E}">
        <p14:creationId xmlns:p14="http://schemas.microsoft.com/office/powerpoint/2010/main" val="1540190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p:txBody>
          <a:bodyPr/>
          <a:lstStyle/>
          <a:p>
            <a:endParaRPr lang="da-DK"/>
          </a:p>
        </p:txBody>
      </p:sp>
      <p:sp>
        <p:nvSpPr>
          <p:cNvPr id="3" name="Titel 2"/>
          <p:cNvSpPr>
            <a:spLocks noGrp="1"/>
          </p:cNvSpPr>
          <p:nvPr>
            <p:ph type="title"/>
          </p:nvPr>
        </p:nvSpPr>
        <p:spPr/>
        <p:txBody>
          <a:bodyPr/>
          <a:lstStyle/>
          <a:p>
            <a:endParaRPr lang="da-DK"/>
          </a:p>
        </p:txBody>
      </p:sp>
      <p:pic>
        <p:nvPicPr>
          <p:cNvPr id="4" name="Picture 2" descr="S:\7 Billeder\mam\Startgødning\IMAG007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278" y="893"/>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4"/>
          <p:cNvSpPr txBox="1"/>
          <p:nvPr/>
        </p:nvSpPr>
        <p:spPr>
          <a:xfrm>
            <a:off x="3605155" y="648019"/>
            <a:ext cx="4100803" cy="913007"/>
          </a:xfrm>
          <a:prstGeom prst="rect">
            <a:avLst/>
          </a:prstGeom>
          <a:solidFill>
            <a:schemeClr val="accent1">
              <a:alpha val="2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5333" dirty="0">
                <a:solidFill>
                  <a:srgbClr val="FFFFFF"/>
                </a:solidFill>
                <a:latin typeface="Arial"/>
              </a:rPr>
              <a:t>Startgødning</a:t>
            </a:r>
            <a:endParaRPr kumimoji="0" lang="da-DK" sz="5333"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kstboks 5"/>
          <p:cNvSpPr txBox="1"/>
          <p:nvPr/>
        </p:nvSpPr>
        <p:spPr>
          <a:xfrm>
            <a:off x="9150510" y="6388305"/>
            <a:ext cx="27045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mn-ea"/>
                <a:cs typeface="+mn-cs"/>
              </a:rPr>
              <a:t>Foto: Martin Mikkelsen, SEGES</a:t>
            </a:r>
          </a:p>
        </p:txBody>
      </p:sp>
    </p:spTree>
    <p:extLst>
      <p:ext uri="{BB962C8B-B14F-4D97-AF65-F5344CB8AC3E}">
        <p14:creationId xmlns:p14="http://schemas.microsoft.com/office/powerpoint/2010/main" val="299745927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059686A-8683-467C-B882-CE0DEE9C4554}"/>
              </a:ext>
            </a:extLst>
          </p:cNvPr>
          <p:cNvGraphicFramePr>
            <a:graphicFrameLocks/>
          </p:cNvGraphicFramePr>
          <p:nvPr/>
        </p:nvGraphicFramePr>
        <p:xfrm>
          <a:off x="446810" y="1288473"/>
          <a:ext cx="10338954" cy="46135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0452D3B7-D25D-4AD2-88DB-88AC9D4C39F9}"/>
              </a:ext>
            </a:extLst>
          </p:cNvPr>
          <p:cNvSpPr>
            <a:spLocks noGrp="1"/>
          </p:cNvSpPr>
          <p:nvPr>
            <p:ph type="title"/>
          </p:nvPr>
        </p:nvSpPr>
        <p:spPr/>
        <p:txBody>
          <a:bodyPr/>
          <a:lstStyle/>
          <a:p>
            <a:r>
              <a:rPr lang="da-DK" dirty="0"/>
              <a:t>Startgødning til majs</a:t>
            </a:r>
            <a:br>
              <a:rPr lang="da-DK" dirty="0"/>
            </a:br>
            <a:r>
              <a:rPr lang="da-DK" sz="2000" dirty="0"/>
              <a:t>4 forsøg 2019</a:t>
            </a:r>
          </a:p>
        </p:txBody>
      </p:sp>
      <p:cxnSp>
        <p:nvCxnSpPr>
          <p:cNvPr id="4" name="Lige forbindelse 3">
            <a:extLst>
              <a:ext uri="{FF2B5EF4-FFF2-40B4-BE49-F238E27FC236}">
                <a16:creationId xmlns:a16="http://schemas.microsoft.com/office/drawing/2014/main" id="{EF705AD1-CE51-473D-8DD9-98DF271ACD3D}"/>
              </a:ext>
            </a:extLst>
          </p:cNvPr>
          <p:cNvCxnSpPr>
            <a:cxnSpLocks/>
          </p:cNvCxnSpPr>
          <p:nvPr/>
        </p:nvCxnSpPr>
        <p:spPr>
          <a:xfrm flipH="1">
            <a:off x="1350818" y="3574866"/>
            <a:ext cx="9336376" cy="0"/>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6" name="Tekstboks 15">
            <a:extLst>
              <a:ext uri="{FF2B5EF4-FFF2-40B4-BE49-F238E27FC236}">
                <a16:creationId xmlns:a16="http://schemas.microsoft.com/office/drawing/2014/main" id="{2C9F9CD9-01C0-43AF-8AA4-3C061D85EFBD}"/>
              </a:ext>
            </a:extLst>
          </p:cNvPr>
          <p:cNvSpPr txBox="1"/>
          <p:nvPr/>
        </p:nvSpPr>
        <p:spPr>
          <a:xfrm>
            <a:off x="4296352" y="2031560"/>
            <a:ext cx="1852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0000"/>
                </a:solidFill>
                <a:effectLst/>
                <a:uLnTx/>
                <a:uFillTx/>
                <a:latin typeface="Arial"/>
                <a:ea typeface="+mn-ea"/>
                <a:cs typeface="+mn-cs"/>
              </a:rPr>
              <a:t>LSD = 5,4</a:t>
            </a:r>
          </a:p>
        </p:txBody>
      </p:sp>
      <p:sp>
        <p:nvSpPr>
          <p:cNvPr id="5" name="Rektangel 4">
            <a:extLst>
              <a:ext uri="{FF2B5EF4-FFF2-40B4-BE49-F238E27FC236}">
                <a16:creationId xmlns:a16="http://schemas.microsoft.com/office/drawing/2014/main" id="{3087C55A-82FE-46E1-96D5-3A26CF2AE29D}"/>
              </a:ext>
            </a:extLst>
          </p:cNvPr>
          <p:cNvSpPr/>
          <p:nvPr/>
        </p:nvSpPr>
        <p:spPr>
          <a:xfrm>
            <a:off x="1654030" y="1381991"/>
            <a:ext cx="1755713" cy="43461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2F8D4DBD-A515-45E3-9F1B-8245470B7B0A}"/>
              </a:ext>
            </a:extLst>
          </p:cNvPr>
          <p:cNvSpPr/>
          <p:nvPr/>
        </p:nvSpPr>
        <p:spPr>
          <a:xfrm>
            <a:off x="3917374" y="1381991"/>
            <a:ext cx="6769820" cy="43641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598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FC909-D773-4C56-951B-314BE7AC1316}"/>
              </a:ext>
            </a:extLst>
          </p:cNvPr>
          <p:cNvSpPr>
            <a:spLocks noGrp="1"/>
          </p:cNvSpPr>
          <p:nvPr>
            <p:ph type="title"/>
          </p:nvPr>
        </p:nvSpPr>
        <p:spPr/>
        <p:txBody>
          <a:bodyPr/>
          <a:lstStyle/>
          <a:p>
            <a:r>
              <a:rPr lang="da-DK" dirty="0"/>
              <a:t>Placering af 7,5 kg fosfor pr. ha i typer af NP-gødninger</a:t>
            </a:r>
            <a:br>
              <a:rPr lang="da-DK" dirty="0"/>
            </a:br>
            <a:r>
              <a:rPr lang="da-DK" sz="1600" dirty="0"/>
              <a:t>4 forsøg 2019</a:t>
            </a:r>
          </a:p>
        </p:txBody>
      </p:sp>
      <p:graphicFrame>
        <p:nvGraphicFramePr>
          <p:cNvPr id="6" name="Diagram 5">
            <a:extLst>
              <a:ext uri="{FF2B5EF4-FFF2-40B4-BE49-F238E27FC236}">
                <a16:creationId xmlns:a16="http://schemas.microsoft.com/office/drawing/2014/main" id="{DCC7BDFE-F219-40B0-A1BD-EF66D5A6D76E}"/>
              </a:ext>
            </a:extLst>
          </p:cNvPr>
          <p:cNvGraphicFramePr>
            <a:graphicFrameLocks/>
          </p:cNvGraphicFramePr>
          <p:nvPr/>
        </p:nvGraphicFramePr>
        <p:xfrm>
          <a:off x="529793" y="1371599"/>
          <a:ext cx="10245580" cy="4260273"/>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0C5C4366-10D5-452B-903E-460092898DCF}"/>
              </a:ext>
            </a:extLst>
          </p:cNvPr>
          <p:cNvSpPr txBox="1"/>
          <p:nvPr/>
        </p:nvSpPr>
        <p:spPr>
          <a:xfrm>
            <a:off x="8421907" y="3042692"/>
            <a:ext cx="23534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LSD = 5,4 </a:t>
            </a:r>
            <a:r>
              <a:rPr kumimoji="0" lang="da-DK" sz="2000" b="0" i="0" u="none" strike="noStrike" kern="1200" cap="none" spc="0" normalizeH="0" baseline="0" noProof="0" dirty="0" err="1">
                <a:ln>
                  <a:noFill/>
                </a:ln>
                <a:solidFill>
                  <a:srgbClr val="000000"/>
                </a:solidFill>
                <a:effectLst/>
                <a:uLnTx/>
                <a:uFillTx/>
                <a:latin typeface="Arial"/>
                <a:ea typeface="+mn-ea"/>
                <a:cs typeface="+mn-cs"/>
              </a:rPr>
              <a:t>a.e</a:t>
            </a:r>
            <a:r>
              <a:rPr kumimoji="0" lang="da-DK" sz="2000" b="0" i="0" u="none" strike="noStrike" kern="1200" cap="none" spc="0" normalizeH="0" baseline="0" noProof="0" dirty="0">
                <a:ln>
                  <a:noFill/>
                </a:ln>
                <a:solidFill>
                  <a:srgbClr val="000000"/>
                </a:solidFill>
                <a:effectLst/>
                <a:uLnTx/>
                <a:uFillTx/>
                <a:latin typeface="Arial"/>
                <a:ea typeface="+mn-ea"/>
                <a:cs typeface="+mn-cs"/>
              </a:rPr>
              <a:t>. pr. ha</a:t>
            </a:r>
          </a:p>
        </p:txBody>
      </p:sp>
      <p:sp>
        <p:nvSpPr>
          <p:cNvPr id="3" name="Rektangel 2">
            <a:extLst>
              <a:ext uri="{FF2B5EF4-FFF2-40B4-BE49-F238E27FC236}">
                <a16:creationId xmlns:a16="http://schemas.microsoft.com/office/drawing/2014/main" id="{5EF9EE24-E82D-4593-98BB-14E8E8B48844}"/>
              </a:ext>
            </a:extLst>
          </p:cNvPr>
          <p:cNvSpPr/>
          <p:nvPr/>
        </p:nvSpPr>
        <p:spPr>
          <a:xfrm>
            <a:off x="1415039" y="1346547"/>
            <a:ext cx="9360333" cy="977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17948766-DE38-41EB-9CCE-431F8A22567D}"/>
              </a:ext>
            </a:extLst>
          </p:cNvPr>
          <p:cNvSpPr/>
          <p:nvPr/>
        </p:nvSpPr>
        <p:spPr>
          <a:xfrm>
            <a:off x="529792" y="3632548"/>
            <a:ext cx="10245580" cy="977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082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D6CD1-6341-49B3-9B77-F862568F0CB6}"/>
              </a:ext>
            </a:extLst>
          </p:cNvPr>
          <p:cNvSpPr>
            <a:spLocks noGrp="1"/>
          </p:cNvSpPr>
          <p:nvPr>
            <p:ph type="title"/>
          </p:nvPr>
        </p:nvSpPr>
        <p:spPr/>
        <p:txBody>
          <a:bodyPr/>
          <a:lstStyle/>
          <a:p>
            <a:r>
              <a:rPr lang="da-DK" dirty="0"/>
              <a:t>Placeret fosfor til majs</a:t>
            </a:r>
            <a:br>
              <a:rPr lang="da-DK" dirty="0"/>
            </a:br>
            <a:r>
              <a:rPr lang="da-DK" sz="2000" dirty="0"/>
              <a:t>30 forsøg 2003-2019</a:t>
            </a:r>
          </a:p>
        </p:txBody>
      </p:sp>
      <p:graphicFrame>
        <p:nvGraphicFramePr>
          <p:cNvPr id="5" name="Diagram 4">
            <a:extLst>
              <a:ext uri="{FF2B5EF4-FFF2-40B4-BE49-F238E27FC236}">
                <a16:creationId xmlns:a16="http://schemas.microsoft.com/office/drawing/2014/main" id="{187A0044-6C60-4A5E-BA32-7D26822716CF}"/>
              </a:ext>
            </a:extLst>
          </p:cNvPr>
          <p:cNvGraphicFramePr>
            <a:graphicFrameLocks/>
          </p:cNvGraphicFramePr>
          <p:nvPr/>
        </p:nvGraphicFramePr>
        <p:xfrm>
          <a:off x="529792" y="513567"/>
          <a:ext cx="8915544" cy="5357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758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E94C1-9846-4D2E-A5CC-3B7DDCF643D6}"/>
              </a:ext>
            </a:extLst>
          </p:cNvPr>
          <p:cNvSpPr>
            <a:spLocks noGrp="1"/>
          </p:cNvSpPr>
          <p:nvPr>
            <p:ph type="title"/>
          </p:nvPr>
        </p:nvSpPr>
        <p:spPr/>
        <p:txBody>
          <a:bodyPr/>
          <a:lstStyle/>
          <a:p>
            <a:r>
              <a:rPr lang="da-DK" dirty="0"/>
              <a:t>Placeret fosfor til majs</a:t>
            </a:r>
            <a:br>
              <a:rPr lang="da-DK" dirty="0"/>
            </a:br>
            <a:r>
              <a:rPr lang="da-DK" sz="2000" dirty="0"/>
              <a:t>30 forsøg 2003-2019</a:t>
            </a:r>
          </a:p>
        </p:txBody>
      </p:sp>
      <p:graphicFrame>
        <p:nvGraphicFramePr>
          <p:cNvPr id="4" name="Diagram 3">
            <a:extLst>
              <a:ext uri="{FF2B5EF4-FFF2-40B4-BE49-F238E27FC236}">
                <a16:creationId xmlns:a16="http://schemas.microsoft.com/office/drawing/2014/main" id="{00000000-0008-0000-0000-000005000000}"/>
              </a:ext>
            </a:extLst>
          </p:cNvPr>
          <p:cNvGraphicFramePr>
            <a:graphicFrameLocks/>
          </p:cNvGraphicFramePr>
          <p:nvPr/>
        </p:nvGraphicFramePr>
        <p:xfrm>
          <a:off x="529792" y="551146"/>
          <a:ext cx="8919868" cy="542674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Lige forbindelse 5">
            <a:extLst>
              <a:ext uri="{FF2B5EF4-FFF2-40B4-BE49-F238E27FC236}">
                <a16:creationId xmlns:a16="http://schemas.microsoft.com/office/drawing/2014/main" id="{825022ED-E41B-4A35-BCE3-C71FCDF2E811}"/>
              </a:ext>
            </a:extLst>
          </p:cNvPr>
          <p:cNvCxnSpPr>
            <a:cxnSpLocks/>
          </p:cNvCxnSpPr>
          <p:nvPr/>
        </p:nvCxnSpPr>
        <p:spPr>
          <a:xfrm flipH="1" flipV="1">
            <a:off x="1361209" y="3398065"/>
            <a:ext cx="5049982" cy="6018"/>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 name="Tekstboks 15">
            <a:extLst>
              <a:ext uri="{FF2B5EF4-FFF2-40B4-BE49-F238E27FC236}">
                <a16:creationId xmlns:a16="http://schemas.microsoft.com/office/drawing/2014/main" id="{5AE2387D-82A5-41C0-983A-5DD28030EF74}"/>
              </a:ext>
            </a:extLst>
          </p:cNvPr>
          <p:cNvSpPr txBox="1"/>
          <p:nvPr/>
        </p:nvSpPr>
        <p:spPr>
          <a:xfrm>
            <a:off x="837778" y="3159932"/>
            <a:ext cx="5649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0000"/>
                </a:solidFill>
                <a:effectLst/>
                <a:uLnTx/>
                <a:uFillTx/>
                <a:latin typeface="Arial"/>
                <a:ea typeface="+mn-ea"/>
                <a:cs typeface="+mn-cs"/>
              </a:rPr>
              <a:t>6,6</a:t>
            </a:r>
          </a:p>
        </p:txBody>
      </p:sp>
      <p:cxnSp>
        <p:nvCxnSpPr>
          <p:cNvPr id="9" name="Lige forbindelse 8">
            <a:extLst>
              <a:ext uri="{FF2B5EF4-FFF2-40B4-BE49-F238E27FC236}">
                <a16:creationId xmlns:a16="http://schemas.microsoft.com/office/drawing/2014/main" id="{8587F39B-7FE2-4BF3-8888-0FDBB614CDD7}"/>
              </a:ext>
            </a:extLst>
          </p:cNvPr>
          <p:cNvCxnSpPr>
            <a:cxnSpLocks/>
          </p:cNvCxnSpPr>
          <p:nvPr/>
        </p:nvCxnSpPr>
        <p:spPr>
          <a:xfrm flipV="1">
            <a:off x="6428371" y="3457187"/>
            <a:ext cx="0" cy="1289968"/>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2" name="Tekstboks 15">
            <a:extLst>
              <a:ext uri="{FF2B5EF4-FFF2-40B4-BE49-F238E27FC236}">
                <a16:creationId xmlns:a16="http://schemas.microsoft.com/office/drawing/2014/main" id="{34A7ACD5-D7E7-4EFE-AA8F-BAF7384BDA97}"/>
              </a:ext>
            </a:extLst>
          </p:cNvPr>
          <p:cNvSpPr txBox="1"/>
          <p:nvPr/>
        </p:nvSpPr>
        <p:spPr>
          <a:xfrm>
            <a:off x="6145873" y="4747155"/>
            <a:ext cx="888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0000"/>
                </a:solidFill>
                <a:effectLst/>
                <a:uLnTx/>
                <a:uFillTx/>
                <a:latin typeface="Arial"/>
                <a:ea typeface="+mn-ea"/>
                <a:cs typeface="+mn-cs"/>
              </a:rPr>
              <a:t>19,6*</a:t>
            </a:r>
          </a:p>
        </p:txBody>
      </p:sp>
      <p:sp>
        <p:nvSpPr>
          <p:cNvPr id="10" name="Tekstboks 15">
            <a:extLst>
              <a:ext uri="{FF2B5EF4-FFF2-40B4-BE49-F238E27FC236}">
                <a16:creationId xmlns:a16="http://schemas.microsoft.com/office/drawing/2014/main" id="{424434BC-EB9C-40EE-A0A1-E6A9340650A5}"/>
              </a:ext>
            </a:extLst>
          </p:cNvPr>
          <p:cNvSpPr txBox="1"/>
          <p:nvPr/>
        </p:nvSpPr>
        <p:spPr>
          <a:xfrm>
            <a:off x="623983" y="5631813"/>
            <a:ext cx="51379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*12,20 kr. pr. kg P og 78 kr. pr. </a:t>
            </a:r>
            <a:r>
              <a:rPr kumimoji="0" lang="da-DK" sz="2000" b="0" i="0" u="none" strike="noStrike" kern="1200" cap="none" spc="0" normalizeH="0" baseline="0" noProof="0" dirty="0" err="1">
                <a:ln>
                  <a:noFill/>
                </a:ln>
                <a:solidFill>
                  <a:srgbClr val="000000"/>
                </a:solidFill>
                <a:effectLst/>
                <a:uLnTx/>
                <a:uFillTx/>
                <a:latin typeface="Arial"/>
                <a:ea typeface="+mn-ea"/>
                <a:cs typeface="+mn-cs"/>
              </a:rPr>
              <a:t>a.e</a:t>
            </a:r>
            <a:r>
              <a:rPr kumimoji="0" lang="da-DK" sz="20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2933067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AE6D3-F2F4-4DEC-8088-79A8DF2F1D53}"/>
              </a:ext>
            </a:extLst>
          </p:cNvPr>
          <p:cNvSpPr>
            <a:spLocks noGrp="1"/>
          </p:cNvSpPr>
          <p:nvPr>
            <p:ph type="title"/>
          </p:nvPr>
        </p:nvSpPr>
        <p:spPr/>
        <p:txBody>
          <a:bodyPr/>
          <a:lstStyle/>
          <a:p>
            <a:r>
              <a:rPr lang="da-DK" dirty="0"/>
              <a:t>Placering af startgødning i </a:t>
            </a:r>
            <a:r>
              <a:rPr lang="da-DK" dirty="0" err="1"/>
              <a:t>såsporet</a:t>
            </a:r>
            <a:br>
              <a:rPr lang="da-DK" dirty="0"/>
            </a:br>
            <a:r>
              <a:rPr lang="da-DK" sz="2000" dirty="0"/>
              <a:t>4</a:t>
            </a:r>
            <a:r>
              <a:rPr lang="da-DK" sz="1600" dirty="0"/>
              <a:t> forsøg 2019</a:t>
            </a:r>
          </a:p>
        </p:txBody>
      </p:sp>
      <p:graphicFrame>
        <p:nvGraphicFramePr>
          <p:cNvPr id="4" name="Diagram 3">
            <a:extLst>
              <a:ext uri="{FF2B5EF4-FFF2-40B4-BE49-F238E27FC236}">
                <a16:creationId xmlns:a16="http://schemas.microsoft.com/office/drawing/2014/main" id="{727E2BF1-C813-415A-A711-159B6378F108}"/>
              </a:ext>
            </a:extLst>
          </p:cNvPr>
          <p:cNvGraphicFramePr>
            <a:graphicFrameLocks/>
          </p:cNvGraphicFramePr>
          <p:nvPr/>
        </p:nvGraphicFramePr>
        <p:xfrm>
          <a:off x="529792" y="1104522"/>
          <a:ext cx="10242591" cy="513343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Lige forbindelse 4">
            <a:extLst>
              <a:ext uri="{FF2B5EF4-FFF2-40B4-BE49-F238E27FC236}">
                <a16:creationId xmlns:a16="http://schemas.microsoft.com/office/drawing/2014/main" id="{524426FB-B84A-4A6B-AD22-3909E734B144}"/>
              </a:ext>
            </a:extLst>
          </p:cNvPr>
          <p:cNvCxnSpPr>
            <a:cxnSpLocks/>
          </p:cNvCxnSpPr>
          <p:nvPr/>
        </p:nvCxnSpPr>
        <p:spPr>
          <a:xfrm flipH="1">
            <a:off x="1565753" y="2547433"/>
            <a:ext cx="3217620" cy="0"/>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 name="Lige forbindelse 6">
            <a:extLst>
              <a:ext uri="{FF2B5EF4-FFF2-40B4-BE49-F238E27FC236}">
                <a16:creationId xmlns:a16="http://schemas.microsoft.com/office/drawing/2014/main" id="{733D1DC3-3B3C-4FCD-8B89-3B9495D4B81A}"/>
              </a:ext>
            </a:extLst>
          </p:cNvPr>
          <p:cNvCxnSpPr>
            <a:cxnSpLocks/>
          </p:cNvCxnSpPr>
          <p:nvPr/>
        </p:nvCxnSpPr>
        <p:spPr>
          <a:xfrm flipV="1">
            <a:off x="3707702" y="2547433"/>
            <a:ext cx="0" cy="1280025"/>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Lige forbindelse 10">
            <a:extLst>
              <a:ext uri="{FF2B5EF4-FFF2-40B4-BE49-F238E27FC236}">
                <a16:creationId xmlns:a16="http://schemas.microsoft.com/office/drawing/2014/main" id="{1677AB80-A3D8-4678-B5BC-EF8D52D8440A}"/>
              </a:ext>
            </a:extLst>
          </p:cNvPr>
          <p:cNvCxnSpPr>
            <a:cxnSpLocks/>
          </p:cNvCxnSpPr>
          <p:nvPr/>
        </p:nvCxnSpPr>
        <p:spPr>
          <a:xfrm flipV="1">
            <a:off x="4783373" y="2547433"/>
            <a:ext cx="0" cy="1308776"/>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5" name="Tekstboks 15">
            <a:extLst>
              <a:ext uri="{FF2B5EF4-FFF2-40B4-BE49-F238E27FC236}">
                <a16:creationId xmlns:a16="http://schemas.microsoft.com/office/drawing/2014/main" id="{F5CFB54F-630D-4FC6-BE45-C4E502901862}"/>
              </a:ext>
            </a:extLst>
          </p:cNvPr>
          <p:cNvSpPr txBox="1"/>
          <p:nvPr/>
        </p:nvSpPr>
        <p:spPr>
          <a:xfrm>
            <a:off x="3591557" y="3840032"/>
            <a:ext cx="322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0000"/>
                </a:solidFill>
                <a:effectLst/>
                <a:uLnTx/>
                <a:uFillTx/>
                <a:latin typeface="Arial"/>
                <a:ea typeface="+mn-ea"/>
                <a:cs typeface="+mn-cs"/>
              </a:rPr>
              <a:t>4</a:t>
            </a:r>
          </a:p>
        </p:txBody>
      </p:sp>
      <p:sp>
        <p:nvSpPr>
          <p:cNvPr id="16" name="Tekstboks 15">
            <a:extLst>
              <a:ext uri="{FF2B5EF4-FFF2-40B4-BE49-F238E27FC236}">
                <a16:creationId xmlns:a16="http://schemas.microsoft.com/office/drawing/2014/main" id="{0DFD37CA-1CA2-49CD-8184-51183EBE6094}"/>
              </a:ext>
            </a:extLst>
          </p:cNvPr>
          <p:cNvSpPr txBox="1"/>
          <p:nvPr/>
        </p:nvSpPr>
        <p:spPr>
          <a:xfrm>
            <a:off x="4614893" y="3827458"/>
            <a:ext cx="322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0000"/>
                </a:solidFill>
                <a:effectLst/>
                <a:uLnTx/>
                <a:uFillTx/>
                <a:latin typeface="Arial"/>
                <a:ea typeface="+mn-ea"/>
                <a:cs typeface="+mn-cs"/>
              </a:rPr>
              <a:t>6</a:t>
            </a:r>
          </a:p>
        </p:txBody>
      </p:sp>
    </p:spTree>
    <p:extLst>
      <p:ext uri="{BB962C8B-B14F-4D97-AF65-F5344CB8AC3E}">
        <p14:creationId xmlns:p14="http://schemas.microsoft.com/office/powerpoint/2010/main" val="23269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7C005-3697-474D-8C26-14C5DE38A890}"/>
              </a:ext>
            </a:extLst>
          </p:cNvPr>
          <p:cNvSpPr>
            <a:spLocks noGrp="1"/>
          </p:cNvSpPr>
          <p:nvPr>
            <p:ph type="title"/>
          </p:nvPr>
        </p:nvSpPr>
        <p:spPr/>
        <p:txBody>
          <a:bodyPr/>
          <a:lstStyle/>
          <a:p>
            <a:r>
              <a:rPr lang="da-DK" dirty="0"/>
              <a:t>Startgødning til majs – anbefaling</a:t>
            </a:r>
          </a:p>
        </p:txBody>
      </p:sp>
      <p:pic>
        <p:nvPicPr>
          <p:cNvPr id="4" name="Picture 2" descr="C:\Users\MAM\AppData\Local\Microsoft\Windows\Temporary Internet Files\Content.Outlook\87PHIO1Y\SKMBT_C45212010309390.jpg">
            <a:extLst>
              <a:ext uri="{FF2B5EF4-FFF2-40B4-BE49-F238E27FC236}">
                <a16:creationId xmlns:a16="http://schemas.microsoft.com/office/drawing/2014/main" id="{DC90A55D-CE07-4516-9636-B03A20A87A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761"/>
          <a:stretch/>
        </p:blipFill>
        <p:spPr bwMode="auto">
          <a:xfrm rot="16200000">
            <a:off x="7660365" y="1329498"/>
            <a:ext cx="4755023" cy="4305073"/>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CBC6E14F-C764-41F0-9504-26C4EC7A9A1B}"/>
              </a:ext>
            </a:extLst>
          </p:cNvPr>
          <p:cNvSpPr>
            <a:spLocks noGrp="1"/>
          </p:cNvSpPr>
          <p:nvPr>
            <p:ph sz="quarter" idx="21"/>
          </p:nvPr>
        </p:nvSpPr>
        <p:spPr>
          <a:xfrm>
            <a:off x="542925" y="1104523"/>
            <a:ext cx="7481959" cy="4024682"/>
          </a:xfrm>
        </p:spPr>
        <p:txBody>
          <a:bodyPr/>
          <a:lstStyle/>
          <a:p>
            <a:r>
              <a:rPr lang="da-DK" dirty="0"/>
              <a:t>10-15 kg fosfor pr. ha</a:t>
            </a:r>
          </a:p>
          <a:p>
            <a:r>
              <a:rPr lang="da-DK" dirty="0"/>
              <a:t>Startgødninger med kvælstoffet på ammoniumform er bedst</a:t>
            </a:r>
          </a:p>
          <a:p>
            <a:r>
              <a:rPr lang="da-DK" dirty="0"/>
              <a:t>Mindst samme mængde kvælstof som fosfor</a:t>
            </a:r>
          </a:p>
          <a:p>
            <a:r>
              <a:rPr lang="da-DK" dirty="0"/>
              <a:t>Kvælstof alene har minimal startgødningseffekt</a:t>
            </a:r>
          </a:p>
          <a:p>
            <a:r>
              <a:rPr lang="da-DK" dirty="0" err="1"/>
              <a:t>Samgranuleret</a:t>
            </a:r>
            <a:r>
              <a:rPr lang="da-DK" dirty="0"/>
              <a:t> gødning ved placering af en lille mængde fosfor</a:t>
            </a:r>
          </a:p>
          <a:p>
            <a:r>
              <a:rPr lang="da-DK" dirty="0"/>
              <a:t>Flydende gødning er på højde med fast gødning</a:t>
            </a:r>
          </a:p>
          <a:p>
            <a:r>
              <a:rPr lang="da-DK" dirty="0"/>
              <a:t>Trad. NP-gødning placeres 5 cm under og 5 cm ved siden af frøene</a:t>
            </a:r>
          </a:p>
          <a:p>
            <a:r>
              <a:rPr lang="da-DK" dirty="0"/>
              <a:t>Maks 3-4 kg fosfor pr. ha kan placeres i </a:t>
            </a:r>
            <a:r>
              <a:rPr lang="da-DK" dirty="0" err="1"/>
              <a:t>såsporet</a:t>
            </a:r>
            <a:r>
              <a:rPr lang="da-DK" dirty="0"/>
              <a:t> i en kvælstoffattig NP-gødning</a:t>
            </a:r>
          </a:p>
          <a:p>
            <a:endParaRPr lang="da-DK" dirty="0"/>
          </a:p>
          <a:p>
            <a:endParaRPr lang="da-DK" dirty="0"/>
          </a:p>
        </p:txBody>
      </p:sp>
    </p:spTree>
    <p:extLst>
      <p:ext uri="{BB962C8B-B14F-4D97-AF65-F5344CB8AC3E}">
        <p14:creationId xmlns:p14="http://schemas.microsoft.com/office/powerpoint/2010/main" val="43936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A8C29-7F53-4F2F-94A5-65CF19F1472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BFC34C1-58E4-4D3E-A96B-4482A5041615}"/>
              </a:ext>
            </a:extLst>
          </p:cNvPr>
          <p:cNvSpPr>
            <a:spLocks noGrp="1"/>
          </p:cNvSpPr>
          <p:nvPr>
            <p:ph sz="quarter" idx="21"/>
          </p:nvPr>
        </p:nvSpPr>
        <p:spPr/>
        <p:txBody>
          <a:bodyPr/>
          <a:lstStyle/>
          <a:p>
            <a:endParaRPr lang="da-DK"/>
          </a:p>
        </p:txBody>
      </p:sp>
      <p:pic>
        <p:nvPicPr>
          <p:cNvPr id="4" name="Billede 3">
            <a:extLst>
              <a:ext uri="{FF2B5EF4-FFF2-40B4-BE49-F238E27FC236}">
                <a16:creationId xmlns:a16="http://schemas.microsoft.com/office/drawing/2014/main" id="{B5728035-A732-485E-9FDD-12BA9706ED7E}"/>
              </a:ext>
            </a:extLst>
          </p:cNvPr>
          <p:cNvPicPr>
            <a:picLocks noChangeAspect="1"/>
          </p:cNvPicPr>
          <p:nvPr/>
        </p:nvPicPr>
        <p:blipFill>
          <a:blip r:embed="rId2"/>
          <a:stretch>
            <a:fillRect/>
          </a:stretch>
        </p:blipFill>
        <p:spPr>
          <a:xfrm>
            <a:off x="331304" y="0"/>
            <a:ext cx="11569148" cy="6858000"/>
          </a:xfrm>
          <a:prstGeom prst="rect">
            <a:avLst/>
          </a:prstGeom>
        </p:spPr>
      </p:pic>
      <p:sp>
        <p:nvSpPr>
          <p:cNvPr id="5" name="Rektangel: afrundede hjørner 4">
            <a:extLst>
              <a:ext uri="{FF2B5EF4-FFF2-40B4-BE49-F238E27FC236}">
                <a16:creationId xmlns:a16="http://schemas.microsoft.com/office/drawing/2014/main" id="{D9A6ABD4-C0DB-4A0D-97BF-1CC5A2FFA55E}"/>
              </a:ext>
            </a:extLst>
          </p:cNvPr>
          <p:cNvSpPr/>
          <p:nvPr/>
        </p:nvSpPr>
        <p:spPr>
          <a:xfrm>
            <a:off x="2152184" y="2072017"/>
            <a:ext cx="1204333"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ktangel: afrundede hjørner 5">
            <a:extLst>
              <a:ext uri="{FF2B5EF4-FFF2-40B4-BE49-F238E27FC236}">
                <a16:creationId xmlns:a16="http://schemas.microsoft.com/office/drawing/2014/main" id="{D80934B8-282F-4F99-9397-9BFB7F7732FB}"/>
              </a:ext>
            </a:extLst>
          </p:cNvPr>
          <p:cNvSpPr/>
          <p:nvPr/>
        </p:nvSpPr>
        <p:spPr>
          <a:xfrm>
            <a:off x="3684043" y="2066190"/>
            <a:ext cx="1204333"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 name="Rektangel: afrundede hjørner 6">
            <a:extLst>
              <a:ext uri="{FF2B5EF4-FFF2-40B4-BE49-F238E27FC236}">
                <a16:creationId xmlns:a16="http://schemas.microsoft.com/office/drawing/2014/main" id="{864A36DE-9405-4F8F-B79F-45396A1B82D0}"/>
              </a:ext>
            </a:extLst>
          </p:cNvPr>
          <p:cNvSpPr/>
          <p:nvPr/>
        </p:nvSpPr>
        <p:spPr>
          <a:xfrm>
            <a:off x="5139051" y="2073383"/>
            <a:ext cx="1292234"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afrundede hjørner 7">
            <a:extLst>
              <a:ext uri="{FF2B5EF4-FFF2-40B4-BE49-F238E27FC236}">
                <a16:creationId xmlns:a16="http://schemas.microsoft.com/office/drawing/2014/main" id="{A157A8E6-B7F8-4CE5-BE07-98DACB4103ED}"/>
              </a:ext>
            </a:extLst>
          </p:cNvPr>
          <p:cNvSpPr/>
          <p:nvPr/>
        </p:nvSpPr>
        <p:spPr>
          <a:xfrm>
            <a:off x="6583685" y="2072017"/>
            <a:ext cx="1204333"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Rektangel: afrundede hjørner 8">
            <a:extLst>
              <a:ext uri="{FF2B5EF4-FFF2-40B4-BE49-F238E27FC236}">
                <a16:creationId xmlns:a16="http://schemas.microsoft.com/office/drawing/2014/main" id="{5CFB0DBA-9732-4F7F-8C02-862078A1FF97}"/>
              </a:ext>
            </a:extLst>
          </p:cNvPr>
          <p:cNvSpPr/>
          <p:nvPr/>
        </p:nvSpPr>
        <p:spPr>
          <a:xfrm>
            <a:off x="7973518" y="2072017"/>
            <a:ext cx="1204333"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0" name="Rektangel: afrundede hjørner 9">
            <a:extLst>
              <a:ext uri="{FF2B5EF4-FFF2-40B4-BE49-F238E27FC236}">
                <a16:creationId xmlns:a16="http://schemas.microsoft.com/office/drawing/2014/main" id="{C0A1ACCD-B40E-489F-8D62-0EA35C9571A6}"/>
              </a:ext>
            </a:extLst>
          </p:cNvPr>
          <p:cNvSpPr/>
          <p:nvPr/>
        </p:nvSpPr>
        <p:spPr>
          <a:xfrm>
            <a:off x="9283662" y="2072017"/>
            <a:ext cx="1432660" cy="438218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6422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B17FD-006D-49B6-8339-0D49089EFCF1}"/>
              </a:ext>
            </a:extLst>
          </p:cNvPr>
          <p:cNvSpPr>
            <a:spLocks noGrp="1"/>
          </p:cNvSpPr>
          <p:nvPr>
            <p:ph type="title"/>
          </p:nvPr>
        </p:nvSpPr>
        <p:spPr/>
        <p:txBody>
          <a:bodyPr/>
          <a:lstStyle/>
          <a:p>
            <a:r>
              <a:rPr lang="da-DK" dirty="0"/>
              <a:t>Hvor godt rammer vi 32-37 pct. tørstof i græsensilage?</a:t>
            </a:r>
          </a:p>
        </p:txBody>
      </p:sp>
      <p:graphicFrame>
        <p:nvGraphicFramePr>
          <p:cNvPr id="6" name="Pladsholder til indhold 5">
            <a:extLst>
              <a:ext uri="{FF2B5EF4-FFF2-40B4-BE49-F238E27FC236}">
                <a16:creationId xmlns:a16="http://schemas.microsoft.com/office/drawing/2014/main" id="{1D49EC1E-5756-4952-91A6-2FF29FF614A2}"/>
              </a:ext>
            </a:extLst>
          </p:cNvPr>
          <p:cNvGraphicFramePr>
            <a:graphicFrameLocks noGrp="1"/>
          </p:cNvGraphicFramePr>
          <p:nvPr>
            <p:ph sz="quarter" idx="21"/>
            <p:extLst>
              <p:ext uri="{D42A27DB-BD31-4B8C-83A1-F6EECF244321}">
                <p14:modId xmlns:p14="http://schemas.microsoft.com/office/powerpoint/2010/main" val="1946572905"/>
              </p:ext>
            </p:extLst>
          </p:nvPr>
        </p:nvGraphicFramePr>
        <p:xfrm>
          <a:off x="542925" y="1549400"/>
          <a:ext cx="9385300" cy="3931920"/>
        </p:xfrm>
        <a:graphic>
          <a:graphicData uri="http://schemas.openxmlformats.org/drawingml/2006/table">
            <a:tbl>
              <a:tblPr firstRow="1" bandRow="1">
                <a:tableStyleId>{21E4AEA4-8DFA-4A89-87EB-49C32662AFE0}</a:tableStyleId>
              </a:tblPr>
              <a:tblGrid>
                <a:gridCol w="1877060">
                  <a:extLst>
                    <a:ext uri="{9D8B030D-6E8A-4147-A177-3AD203B41FA5}">
                      <a16:colId xmlns:a16="http://schemas.microsoft.com/office/drawing/2014/main" val="3973718106"/>
                    </a:ext>
                  </a:extLst>
                </a:gridCol>
                <a:gridCol w="1868551">
                  <a:extLst>
                    <a:ext uri="{9D8B030D-6E8A-4147-A177-3AD203B41FA5}">
                      <a16:colId xmlns:a16="http://schemas.microsoft.com/office/drawing/2014/main" val="3633347647"/>
                    </a:ext>
                  </a:extLst>
                </a:gridCol>
                <a:gridCol w="1885569">
                  <a:extLst>
                    <a:ext uri="{9D8B030D-6E8A-4147-A177-3AD203B41FA5}">
                      <a16:colId xmlns:a16="http://schemas.microsoft.com/office/drawing/2014/main" val="2761082468"/>
                    </a:ext>
                  </a:extLst>
                </a:gridCol>
                <a:gridCol w="1877060">
                  <a:extLst>
                    <a:ext uri="{9D8B030D-6E8A-4147-A177-3AD203B41FA5}">
                      <a16:colId xmlns:a16="http://schemas.microsoft.com/office/drawing/2014/main" val="1738103256"/>
                    </a:ext>
                  </a:extLst>
                </a:gridCol>
                <a:gridCol w="1877060">
                  <a:extLst>
                    <a:ext uri="{9D8B030D-6E8A-4147-A177-3AD203B41FA5}">
                      <a16:colId xmlns:a16="http://schemas.microsoft.com/office/drawing/2014/main" val="4133632843"/>
                    </a:ext>
                  </a:extLst>
                </a:gridCol>
              </a:tblGrid>
              <a:tr h="370840">
                <a:tc>
                  <a:txBody>
                    <a:bodyPr/>
                    <a:lstStyle/>
                    <a:p>
                      <a:r>
                        <a:rPr lang="da-DK" sz="2400" dirty="0"/>
                        <a:t>Slæt</a:t>
                      </a:r>
                    </a:p>
                  </a:txBody>
                  <a:tcPr/>
                </a:tc>
                <a:tc>
                  <a:txBody>
                    <a:bodyPr/>
                    <a:lstStyle/>
                    <a:p>
                      <a:r>
                        <a:rPr lang="da-DK" sz="2400" dirty="0"/>
                        <a:t>Antal analyser</a:t>
                      </a:r>
                    </a:p>
                  </a:txBody>
                  <a:tcPr/>
                </a:tc>
                <a:tc gridSpan="3">
                  <a:txBody>
                    <a:bodyPr/>
                    <a:lstStyle/>
                    <a:p>
                      <a:pPr algn="ctr"/>
                      <a:r>
                        <a:rPr lang="da-DK" sz="2400" dirty="0"/>
                        <a:t>Pct.  analyser med:</a:t>
                      </a:r>
                    </a:p>
                  </a:txBody>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1569666"/>
                  </a:ext>
                </a:extLst>
              </a:tr>
              <a:tr h="370840">
                <a:tc>
                  <a:txBody>
                    <a:bodyPr/>
                    <a:lstStyle/>
                    <a:p>
                      <a:endParaRPr lang="da-DK" sz="2400"/>
                    </a:p>
                  </a:txBody>
                  <a:tcPr/>
                </a:tc>
                <a:tc>
                  <a:txBody>
                    <a:bodyPr/>
                    <a:lstStyle/>
                    <a:p>
                      <a:endParaRPr lang="da-DK" sz="2400"/>
                    </a:p>
                  </a:txBody>
                  <a:tcPr/>
                </a:tc>
                <a:tc>
                  <a:txBody>
                    <a:bodyPr/>
                    <a:lstStyle/>
                    <a:p>
                      <a:pPr algn="ctr"/>
                      <a:r>
                        <a:rPr lang="da-DK" sz="2400" dirty="0"/>
                        <a:t>under 30 % TS</a:t>
                      </a:r>
                    </a:p>
                  </a:txBody>
                  <a:tcPr/>
                </a:tc>
                <a:tc>
                  <a:txBody>
                    <a:bodyPr/>
                    <a:lstStyle/>
                    <a:p>
                      <a:pPr algn="ctr"/>
                      <a:r>
                        <a:rPr lang="da-DK" sz="2400" dirty="0"/>
                        <a:t>30-40 % TS</a:t>
                      </a:r>
                    </a:p>
                  </a:txBody>
                  <a:tcPr/>
                </a:tc>
                <a:tc>
                  <a:txBody>
                    <a:bodyPr/>
                    <a:lstStyle/>
                    <a:p>
                      <a:pPr algn="ctr"/>
                      <a:r>
                        <a:rPr lang="da-DK" sz="2400" dirty="0"/>
                        <a:t>over 40 % TS</a:t>
                      </a:r>
                    </a:p>
                  </a:txBody>
                  <a:tcPr/>
                </a:tc>
                <a:extLst>
                  <a:ext uri="{0D108BD9-81ED-4DB2-BD59-A6C34878D82A}">
                    <a16:rowId xmlns:a16="http://schemas.microsoft.com/office/drawing/2014/main" val="4195731445"/>
                  </a:ext>
                </a:extLst>
              </a:tr>
              <a:tr h="370840">
                <a:tc>
                  <a:txBody>
                    <a:bodyPr/>
                    <a:lstStyle/>
                    <a:p>
                      <a:r>
                        <a:rPr lang="da-DK" sz="2400" dirty="0"/>
                        <a:t>1.</a:t>
                      </a:r>
                    </a:p>
                  </a:txBody>
                  <a:tcPr/>
                </a:tc>
                <a:tc>
                  <a:txBody>
                    <a:bodyPr/>
                    <a:lstStyle/>
                    <a:p>
                      <a:pPr algn="ctr"/>
                      <a:r>
                        <a:rPr lang="da-DK" sz="2400" dirty="0"/>
                        <a:t>1507</a:t>
                      </a:r>
                    </a:p>
                  </a:txBody>
                  <a:tcPr/>
                </a:tc>
                <a:tc>
                  <a:txBody>
                    <a:bodyPr/>
                    <a:lstStyle/>
                    <a:p>
                      <a:pPr algn="ctr"/>
                      <a:r>
                        <a:rPr lang="da-DK" sz="2400" dirty="0"/>
                        <a:t>39</a:t>
                      </a:r>
                    </a:p>
                  </a:txBody>
                  <a:tcPr/>
                </a:tc>
                <a:tc>
                  <a:txBody>
                    <a:bodyPr/>
                    <a:lstStyle/>
                    <a:p>
                      <a:pPr algn="ctr"/>
                      <a:r>
                        <a:rPr lang="da-DK" sz="2400" dirty="0"/>
                        <a:t>47</a:t>
                      </a:r>
                    </a:p>
                  </a:txBody>
                  <a:tcPr/>
                </a:tc>
                <a:tc>
                  <a:txBody>
                    <a:bodyPr/>
                    <a:lstStyle/>
                    <a:p>
                      <a:pPr algn="ctr"/>
                      <a:r>
                        <a:rPr lang="da-DK" sz="2400" dirty="0"/>
                        <a:t>14</a:t>
                      </a:r>
                    </a:p>
                  </a:txBody>
                  <a:tcPr/>
                </a:tc>
                <a:extLst>
                  <a:ext uri="{0D108BD9-81ED-4DB2-BD59-A6C34878D82A}">
                    <a16:rowId xmlns:a16="http://schemas.microsoft.com/office/drawing/2014/main" val="1802760488"/>
                  </a:ext>
                </a:extLst>
              </a:tr>
              <a:tr h="370840">
                <a:tc>
                  <a:txBody>
                    <a:bodyPr/>
                    <a:lstStyle/>
                    <a:p>
                      <a:r>
                        <a:rPr lang="da-DK" sz="2400" dirty="0"/>
                        <a:t>2.</a:t>
                      </a:r>
                    </a:p>
                  </a:txBody>
                  <a:tcPr/>
                </a:tc>
                <a:tc>
                  <a:txBody>
                    <a:bodyPr/>
                    <a:lstStyle/>
                    <a:p>
                      <a:pPr algn="ctr"/>
                      <a:r>
                        <a:rPr lang="da-DK" sz="2400" dirty="0"/>
                        <a:t>1148</a:t>
                      </a:r>
                    </a:p>
                  </a:txBody>
                  <a:tcPr/>
                </a:tc>
                <a:tc>
                  <a:txBody>
                    <a:bodyPr/>
                    <a:lstStyle/>
                    <a:p>
                      <a:pPr algn="ctr"/>
                      <a:r>
                        <a:rPr lang="da-DK" sz="2400" dirty="0"/>
                        <a:t>15</a:t>
                      </a:r>
                    </a:p>
                  </a:txBody>
                  <a:tcPr/>
                </a:tc>
                <a:tc>
                  <a:txBody>
                    <a:bodyPr/>
                    <a:lstStyle/>
                    <a:p>
                      <a:pPr algn="ctr"/>
                      <a:r>
                        <a:rPr lang="da-DK" sz="2400" dirty="0"/>
                        <a:t>63</a:t>
                      </a:r>
                    </a:p>
                  </a:txBody>
                  <a:tcPr/>
                </a:tc>
                <a:tc>
                  <a:txBody>
                    <a:bodyPr/>
                    <a:lstStyle/>
                    <a:p>
                      <a:pPr algn="ctr"/>
                      <a:r>
                        <a:rPr lang="da-DK" sz="2400" dirty="0"/>
                        <a:t>22</a:t>
                      </a:r>
                    </a:p>
                  </a:txBody>
                  <a:tcPr/>
                </a:tc>
                <a:extLst>
                  <a:ext uri="{0D108BD9-81ED-4DB2-BD59-A6C34878D82A}">
                    <a16:rowId xmlns:a16="http://schemas.microsoft.com/office/drawing/2014/main" val="602910914"/>
                  </a:ext>
                </a:extLst>
              </a:tr>
              <a:tr h="370840">
                <a:tc>
                  <a:txBody>
                    <a:bodyPr/>
                    <a:lstStyle/>
                    <a:p>
                      <a:r>
                        <a:rPr lang="da-DK" sz="2400" dirty="0"/>
                        <a:t>3.</a:t>
                      </a:r>
                    </a:p>
                  </a:txBody>
                  <a:tcPr/>
                </a:tc>
                <a:tc>
                  <a:txBody>
                    <a:bodyPr/>
                    <a:lstStyle/>
                    <a:p>
                      <a:pPr algn="ctr"/>
                      <a:r>
                        <a:rPr lang="da-DK" sz="2400" dirty="0"/>
                        <a:t>922</a:t>
                      </a:r>
                    </a:p>
                  </a:txBody>
                  <a:tcPr/>
                </a:tc>
                <a:tc>
                  <a:txBody>
                    <a:bodyPr/>
                    <a:lstStyle/>
                    <a:p>
                      <a:pPr algn="ctr"/>
                      <a:r>
                        <a:rPr lang="da-DK" sz="2400" dirty="0"/>
                        <a:t>24</a:t>
                      </a:r>
                    </a:p>
                  </a:txBody>
                  <a:tcPr/>
                </a:tc>
                <a:tc>
                  <a:txBody>
                    <a:bodyPr/>
                    <a:lstStyle/>
                    <a:p>
                      <a:pPr algn="ctr"/>
                      <a:r>
                        <a:rPr lang="da-DK" sz="2400" dirty="0"/>
                        <a:t>54</a:t>
                      </a:r>
                    </a:p>
                  </a:txBody>
                  <a:tcPr/>
                </a:tc>
                <a:tc>
                  <a:txBody>
                    <a:bodyPr/>
                    <a:lstStyle/>
                    <a:p>
                      <a:pPr algn="ctr"/>
                      <a:r>
                        <a:rPr lang="da-DK" sz="2400" dirty="0"/>
                        <a:t>22</a:t>
                      </a:r>
                    </a:p>
                  </a:txBody>
                  <a:tcPr/>
                </a:tc>
                <a:extLst>
                  <a:ext uri="{0D108BD9-81ED-4DB2-BD59-A6C34878D82A}">
                    <a16:rowId xmlns:a16="http://schemas.microsoft.com/office/drawing/2014/main" val="3678391750"/>
                  </a:ext>
                </a:extLst>
              </a:tr>
              <a:tr h="370840">
                <a:tc>
                  <a:txBody>
                    <a:bodyPr/>
                    <a:lstStyle/>
                    <a:p>
                      <a:r>
                        <a:rPr lang="da-DK" sz="2400" dirty="0"/>
                        <a:t>4.</a:t>
                      </a:r>
                    </a:p>
                  </a:txBody>
                  <a:tcPr/>
                </a:tc>
                <a:tc>
                  <a:txBody>
                    <a:bodyPr/>
                    <a:lstStyle/>
                    <a:p>
                      <a:pPr algn="ctr"/>
                      <a:r>
                        <a:rPr lang="da-DK" sz="2400" dirty="0"/>
                        <a:t>799</a:t>
                      </a:r>
                    </a:p>
                  </a:txBody>
                  <a:tcPr/>
                </a:tc>
                <a:tc>
                  <a:txBody>
                    <a:bodyPr/>
                    <a:lstStyle/>
                    <a:p>
                      <a:pPr algn="ctr"/>
                      <a:r>
                        <a:rPr lang="da-DK" sz="2400" dirty="0"/>
                        <a:t>38</a:t>
                      </a:r>
                    </a:p>
                  </a:txBody>
                  <a:tcPr/>
                </a:tc>
                <a:tc>
                  <a:txBody>
                    <a:bodyPr/>
                    <a:lstStyle/>
                    <a:p>
                      <a:pPr algn="ctr"/>
                      <a:r>
                        <a:rPr lang="da-DK" sz="2400" dirty="0"/>
                        <a:t>50</a:t>
                      </a:r>
                    </a:p>
                  </a:txBody>
                  <a:tcPr/>
                </a:tc>
                <a:tc>
                  <a:txBody>
                    <a:bodyPr/>
                    <a:lstStyle/>
                    <a:p>
                      <a:pPr algn="ctr"/>
                      <a:r>
                        <a:rPr lang="da-DK" sz="2400" dirty="0"/>
                        <a:t>12</a:t>
                      </a:r>
                    </a:p>
                  </a:txBody>
                  <a:tcPr/>
                </a:tc>
                <a:extLst>
                  <a:ext uri="{0D108BD9-81ED-4DB2-BD59-A6C34878D82A}">
                    <a16:rowId xmlns:a16="http://schemas.microsoft.com/office/drawing/2014/main" val="2112713959"/>
                  </a:ext>
                </a:extLst>
              </a:tr>
              <a:tr h="370840">
                <a:tc>
                  <a:txBody>
                    <a:bodyPr/>
                    <a:lstStyle/>
                    <a:p>
                      <a:r>
                        <a:rPr lang="da-DK" sz="2400" dirty="0" err="1"/>
                        <a:t>Gns</a:t>
                      </a:r>
                      <a:r>
                        <a:rPr lang="da-DK" sz="2400" dirty="0"/>
                        <a:t>.</a:t>
                      </a:r>
                    </a:p>
                  </a:txBody>
                  <a:tcPr/>
                </a:tc>
                <a:tc>
                  <a:txBody>
                    <a:bodyPr/>
                    <a:lstStyle/>
                    <a:p>
                      <a:pPr algn="ctr" fontAlgn="b"/>
                      <a:r>
                        <a:rPr lang="da-DK" sz="2400" b="0" i="0" u="none" strike="noStrike" dirty="0">
                          <a:solidFill>
                            <a:srgbClr val="000000"/>
                          </a:solidFill>
                          <a:effectLst/>
                          <a:latin typeface="Arial" panose="020B0604020202020204" pitchFamily="34" charset="0"/>
                        </a:rPr>
                        <a:t>4376</a:t>
                      </a:r>
                    </a:p>
                  </a:txBody>
                  <a:tcPr marL="9525" marR="9525" marT="9525" marB="0" anchor="b"/>
                </a:tc>
                <a:tc>
                  <a:txBody>
                    <a:bodyPr/>
                    <a:lstStyle/>
                    <a:p>
                      <a:pPr algn="ctr" fontAlgn="b"/>
                      <a:r>
                        <a:rPr lang="da-DK" sz="2400" b="0" i="0" u="none" strike="noStrike">
                          <a:solidFill>
                            <a:srgbClr val="000000"/>
                          </a:solidFill>
                          <a:effectLst/>
                          <a:latin typeface="Arial" panose="020B0604020202020204" pitchFamily="34" charset="0"/>
                        </a:rPr>
                        <a:t>29</a:t>
                      </a:r>
                    </a:p>
                  </a:txBody>
                  <a:tcPr marL="9525" marR="9525" marT="9525" marB="0" anchor="b"/>
                </a:tc>
                <a:tc>
                  <a:txBody>
                    <a:bodyPr/>
                    <a:lstStyle/>
                    <a:p>
                      <a:pPr algn="ctr" fontAlgn="b"/>
                      <a:r>
                        <a:rPr lang="da-DK" sz="2400" b="0" i="0" u="none" strike="noStrike">
                          <a:solidFill>
                            <a:srgbClr val="000000"/>
                          </a:solidFill>
                          <a:effectLst/>
                          <a:latin typeface="Arial" panose="020B0604020202020204" pitchFamily="34" charset="0"/>
                        </a:rPr>
                        <a:t>53</a:t>
                      </a:r>
                    </a:p>
                  </a:txBody>
                  <a:tcPr marL="9525" marR="9525" marT="9525" marB="0" anchor="b"/>
                </a:tc>
                <a:tc>
                  <a:txBody>
                    <a:bodyPr/>
                    <a:lstStyle/>
                    <a:p>
                      <a:pPr algn="ctr" fontAlgn="b"/>
                      <a:r>
                        <a:rPr lang="da-DK" sz="2400" b="0" i="0" u="none" strike="noStrike" dirty="0">
                          <a:solidFill>
                            <a:srgbClr val="000000"/>
                          </a:solidFill>
                          <a:effectLst/>
                          <a:latin typeface="Arial" panose="020B0604020202020204" pitchFamily="34" charset="0"/>
                        </a:rPr>
                        <a:t>17</a:t>
                      </a:r>
                    </a:p>
                  </a:txBody>
                  <a:tcPr marL="9525" marR="9525" marT="9525" marB="0" anchor="b"/>
                </a:tc>
                <a:extLst>
                  <a:ext uri="{0D108BD9-81ED-4DB2-BD59-A6C34878D82A}">
                    <a16:rowId xmlns:a16="http://schemas.microsoft.com/office/drawing/2014/main" val="3314960638"/>
                  </a:ext>
                </a:extLst>
              </a:tr>
            </a:tbl>
          </a:graphicData>
        </a:graphic>
      </p:graphicFrame>
      <p:sp>
        <p:nvSpPr>
          <p:cNvPr id="5" name="Pladsholder til tekst 4">
            <a:extLst>
              <a:ext uri="{FF2B5EF4-FFF2-40B4-BE49-F238E27FC236}">
                <a16:creationId xmlns:a16="http://schemas.microsoft.com/office/drawing/2014/main" id="{7D898977-CAB3-4984-A26C-7D7650C72B8E}"/>
              </a:ext>
            </a:extLst>
          </p:cNvPr>
          <p:cNvSpPr>
            <a:spLocks noGrp="1"/>
          </p:cNvSpPr>
          <p:nvPr>
            <p:ph type="body" sz="quarter" idx="25"/>
          </p:nvPr>
        </p:nvSpPr>
        <p:spPr/>
        <p:txBody>
          <a:bodyPr/>
          <a:lstStyle/>
          <a:p>
            <a:endParaRPr lang="da-DK"/>
          </a:p>
        </p:txBody>
      </p:sp>
      <p:sp>
        <p:nvSpPr>
          <p:cNvPr id="4" name="Pladsholder til tekst 3">
            <a:extLst>
              <a:ext uri="{FF2B5EF4-FFF2-40B4-BE49-F238E27FC236}">
                <a16:creationId xmlns:a16="http://schemas.microsoft.com/office/drawing/2014/main" id="{1366CDBE-B5B3-486F-B2A9-50B8C4F81BF6}"/>
              </a:ext>
            </a:extLst>
          </p:cNvPr>
          <p:cNvSpPr>
            <a:spLocks noGrp="1"/>
          </p:cNvSpPr>
          <p:nvPr>
            <p:ph type="body" sz="quarter" idx="24"/>
          </p:nvPr>
        </p:nvSpPr>
        <p:spPr/>
        <p:txBody>
          <a:bodyPr/>
          <a:lstStyle/>
          <a:p>
            <a:endParaRPr lang="da-DK"/>
          </a:p>
        </p:txBody>
      </p:sp>
      <p:sp>
        <p:nvSpPr>
          <p:cNvPr id="3" name="Rektangel 2">
            <a:extLst>
              <a:ext uri="{FF2B5EF4-FFF2-40B4-BE49-F238E27FC236}">
                <a16:creationId xmlns:a16="http://schemas.microsoft.com/office/drawing/2014/main" id="{542AEBDE-A481-4D71-81E8-D3AB18FB5D19}"/>
              </a:ext>
            </a:extLst>
          </p:cNvPr>
          <p:cNvSpPr/>
          <p:nvPr/>
        </p:nvSpPr>
        <p:spPr>
          <a:xfrm>
            <a:off x="6258430" y="2315616"/>
            <a:ext cx="1794899" cy="3301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7" name="Rektangel 6">
            <a:extLst>
              <a:ext uri="{FF2B5EF4-FFF2-40B4-BE49-F238E27FC236}">
                <a16:creationId xmlns:a16="http://schemas.microsoft.com/office/drawing/2014/main" id="{353C2AFD-9CC5-4A90-904F-5F7AB9103A48}"/>
              </a:ext>
            </a:extLst>
          </p:cNvPr>
          <p:cNvSpPr/>
          <p:nvPr/>
        </p:nvSpPr>
        <p:spPr>
          <a:xfrm>
            <a:off x="8089752" y="2315854"/>
            <a:ext cx="1958124" cy="3301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8" name="Rektangel 7">
            <a:extLst>
              <a:ext uri="{FF2B5EF4-FFF2-40B4-BE49-F238E27FC236}">
                <a16:creationId xmlns:a16="http://schemas.microsoft.com/office/drawing/2014/main" id="{7A555065-5E41-4BA8-B5A5-E4E03ACBF4A8}"/>
              </a:ext>
            </a:extLst>
          </p:cNvPr>
          <p:cNvSpPr/>
          <p:nvPr/>
        </p:nvSpPr>
        <p:spPr>
          <a:xfrm>
            <a:off x="4300307" y="2315616"/>
            <a:ext cx="1921700" cy="33014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218744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F76B0-E514-4600-A97D-17F2F5D94CD0}"/>
              </a:ext>
            </a:extLst>
          </p:cNvPr>
          <p:cNvSpPr>
            <a:spLocks noGrp="1"/>
          </p:cNvSpPr>
          <p:nvPr>
            <p:ph type="title"/>
          </p:nvPr>
        </p:nvSpPr>
        <p:spPr/>
        <p:txBody>
          <a:bodyPr/>
          <a:lstStyle/>
          <a:p>
            <a:r>
              <a:rPr lang="da-DK" dirty="0"/>
              <a:t>Placeret </a:t>
            </a:r>
            <a:r>
              <a:rPr lang="da-DK" dirty="0" err="1"/>
              <a:t>rågylle</a:t>
            </a:r>
            <a:r>
              <a:rPr lang="da-DK" dirty="0"/>
              <a:t> med </a:t>
            </a:r>
            <a:r>
              <a:rPr lang="da-DK" dirty="0" err="1"/>
              <a:t>Vizura</a:t>
            </a:r>
            <a:br>
              <a:rPr lang="da-DK" dirty="0"/>
            </a:br>
            <a:r>
              <a:rPr lang="da-DK" sz="2000" dirty="0"/>
              <a:t>3 forsøg 2019</a:t>
            </a:r>
          </a:p>
        </p:txBody>
      </p:sp>
      <p:graphicFrame>
        <p:nvGraphicFramePr>
          <p:cNvPr id="6" name="Diagram 5">
            <a:extLst>
              <a:ext uri="{FF2B5EF4-FFF2-40B4-BE49-F238E27FC236}">
                <a16:creationId xmlns:a16="http://schemas.microsoft.com/office/drawing/2014/main" id="{8C671B65-8483-40F9-9EEF-1B7121F74000}"/>
              </a:ext>
            </a:extLst>
          </p:cNvPr>
          <p:cNvGraphicFramePr>
            <a:graphicFrameLocks/>
          </p:cNvGraphicFramePr>
          <p:nvPr/>
        </p:nvGraphicFramePr>
        <p:xfrm>
          <a:off x="529792" y="1288473"/>
          <a:ext cx="10141671" cy="4561609"/>
        </p:xfrm>
        <a:graphic>
          <a:graphicData uri="http://schemas.openxmlformats.org/drawingml/2006/chart">
            <c:chart xmlns:c="http://schemas.openxmlformats.org/drawingml/2006/chart" xmlns:r="http://schemas.openxmlformats.org/officeDocument/2006/relationships" r:id="rId2"/>
          </a:graphicData>
        </a:graphic>
      </p:graphicFrame>
      <p:sp>
        <p:nvSpPr>
          <p:cNvPr id="4" name="Rektangel 3">
            <a:extLst>
              <a:ext uri="{FF2B5EF4-FFF2-40B4-BE49-F238E27FC236}">
                <a16:creationId xmlns:a16="http://schemas.microsoft.com/office/drawing/2014/main" id="{BD8C9E89-0F3B-4E5A-9400-BA83BC6D5828}"/>
              </a:ext>
            </a:extLst>
          </p:cNvPr>
          <p:cNvSpPr/>
          <p:nvPr/>
        </p:nvSpPr>
        <p:spPr>
          <a:xfrm>
            <a:off x="1939887" y="1288472"/>
            <a:ext cx="1316879" cy="36968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6D32FD5E-A7F3-420B-B187-F197BD56FF38}"/>
              </a:ext>
            </a:extLst>
          </p:cNvPr>
          <p:cNvSpPr/>
          <p:nvPr/>
        </p:nvSpPr>
        <p:spPr>
          <a:xfrm>
            <a:off x="4221220" y="1301379"/>
            <a:ext cx="1316879" cy="36968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D877BB63-BE30-4FED-9E4F-C332188A3BF6}"/>
              </a:ext>
            </a:extLst>
          </p:cNvPr>
          <p:cNvSpPr/>
          <p:nvPr/>
        </p:nvSpPr>
        <p:spPr>
          <a:xfrm>
            <a:off x="6516063" y="1288474"/>
            <a:ext cx="1316879" cy="37097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430C7C47-F147-498F-B61E-9133F13C6CD9}"/>
              </a:ext>
            </a:extLst>
          </p:cNvPr>
          <p:cNvSpPr/>
          <p:nvPr/>
        </p:nvSpPr>
        <p:spPr>
          <a:xfrm>
            <a:off x="8772345" y="1288471"/>
            <a:ext cx="1316879" cy="3709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Tekstfelt 8">
            <a:extLst>
              <a:ext uri="{FF2B5EF4-FFF2-40B4-BE49-F238E27FC236}">
                <a16:creationId xmlns:a16="http://schemas.microsoft.com/office/drawing/2014/main" id="{D9357623-BCF5-44BF-80D4-BE12A92820AE}"/>
              </a:ext>
            </a:extLst>
          </p:cNvPr>
          <p:cNvSpPr txBox="1"/>
          <p:nvPr/>
        </p:nvSpPr>
        <p:spPr>
          <a:xfrm>
            <a:off x="7735759" y="796746"/>
            <a:ext cx="23534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LSD = 5,4 </a:t>
            </a:r>
            <a:r>
              <a:rPr kumimoji="0" lang="da-DK" sz="2000" b="0" i="0" u="none" strike="noStrike" kern="1200" cap="none" spc="0" normalizeH="0" baseline="0" noProof="0" dirty="0" err="1">
                <a:ln>
                  <a:noFill/>
                </a:ln>
                <a:solidFill>
                  <a:srgbClr val="000000"/>
                </a:solidFill>
                <a:effectLst/>
                <a:uLnTx/>
                <a:uFillTx/>
                <a:latin typeface="Arial"/>
                <a:ea typeface="+mn-ea"/>
                <a:cs typeface="+mn-cs"/>
              </a:rPr>
              <a:t>a.e</a:t>
            </a:r>
            <a:r>
              <a:rPr kumimoji="0" lang="da-DK" sz="2000" b="0" i="0" u="none" strike="noStrike" kern="1200" cap="none" spc="0" normalizeH="0" baseline="0" noProof="0" dirty="0">
                <a:ln>
                  <a:noFill/>
                </a:ln>
                <a:solidFill>
                  <a:srgbClr val="000000"/>
                </a:solidFill>
                <a:effectLst/>
                <a:uLnTx/>
                <a:uFillTx/>
                <a:latin typeface="Arial"/>
                <a:ea typeface="+mn-ea"/>
                <a:cs typeface="+mn-cs"/>
              </a:rPr>
              <a:t>. pr. ha</a:t>
            </a:r>
          </a:p>
        </p:txBody>
      </p:sp>
    </p:spTree>
    <p:extLst>
      <p:ext uri="{BB962C8B-B14F-4D97-AF65-F5344CB8AC3E}">
        <p14:creationId xmlns:p14="http://schemas.microsoft.com/office/powerpoint/2010/main" val="26647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F76B0-E514-4600-A97D-17F2F5D94CD0}"/>
              </a:ext>
            </a:extLst>
          </p:cNvPr>
          <p:cNvSpPr>
            <a:spLocks noGrp="1"/>
          </p:cNvSpPr>
          <p:nvPr>
            <p:ph type="title"/>
          </p:nvPr>
        </p:nvSpPr>
        <p:spPr/>
        <p:txBody>
          <a:bodyPr/>
          <a:lstStyle/>
          <a:p>
            <a:r>
              <a:rPr lang="da-DK" dirty="0"/>
              <a:t>Placeret afgasset gylle med </a:t>
            </a:r>
            <a:r>
              <a:rPr lang="da-DK" dirty="0" err="1"/>
              <a:t>Vizura</a:t>
            </a:r>
            <a:br>
              <a:rPr lang="da-DK" dirty="0"/>
            </a:br>
            <a:r>
              <a:rPr lang="da-DK" sz="2000" dirty="0"/>
              <a:t>3 forsøg 2019</a:t>
            </a:r>
          </a:p>
        </p:txBody>
      </p:sp>
      <p:graphicFrame>
        <p:nvGraphicFramePr>
          <p:cNvPr id="6" name="Diagram 5">
            <a:extLst>
              <a:ext uri="{FF2B5EF4-FFF2-40B4-BE49-F238E27FC236}">
                <a16:creationId xmlns:a16="http://schemas.microsoft.com/office/drawing/2014/main" id="{8C671B65-8483-40F9-9EEF-1B7121F74000}"/>
              </a:ext>
            </a:extLst>
          </p:cNvPr>
          <p:cNvGraphicFramePr>
            <a:graphicFrameLocks/>
          </p:cNvGraphicFramePr>
          <p:nvPr/>
        </p:nvGraphicFramePr>
        <p:xfrm>
          <a:off x="529792" y="1288473"/>
          <a:ext cx="10141671" cy="4561609"/>
        </p:xfrm>
        <a:graphic>
          <a:graphicData uri="http://schemas.openxmlformats.org/drawingml/2006/chart">
            <c:chart xmlns:c="http://schemas.openxmlformats.org/drawingml/2006/chart" xmlns:r="http://schemas.openxmlformats.org/officeDocument/2006/relationships" r:id="rId2"/>
          </a:graphicData>
        </a:graphic>
      </p:graphicFrame>
      <p:sp>
        <p:nvSpPr>
          <p:cNvPr id="4" name="Rektangel 3">
            <a:extLst>
              <a:ext uri="{FF2B5EF4-FFF2-40B4-BE49-F238E27FC236}">
                <a16:creationId xmlns:a16="http://schemas.microsoft.com/office/drawing/2014/main" id="{D8741C33-06B8-4F92-83B0-0AFFAE0AECEF}"/>
              </a:ext>
            </a:extLst>
          </p:cNvPr>
          <p:cNvSpPr/>
          <p:nvPr/>
        </p:nvSpPr>
        <p:spPr>
          <a:xfrm>
            <a:off x="4283748" y="1276705"/>
            <a:ext cx="1316879" cy="3798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A208932A-7D37-407D-9378-0D7085AFCD76}"/>
              </a:ext>
            </a:extLst>
          </p:cNvPr>
          <p:cNvSpPr/>
          <p:nvPr/>
        </p:nvSpPr>
        <p:spPr>
          <a:xfrm>
            <a:off x="6388715" y="1288473"/>
            <a:ext cx="1316879" cy="3798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10AB67C5-F885-4CAF-9069-545947D1976E}"/>
              </a:ext>
            </a:extLst>
          </p:cNvPr>
          <p:cNvSpPr/>
          <p:nvPr/>
        </p:nvSpPr>
        <p:spPr>
          <a:xfrm>
            <a:off x="8772345" y="1303466"/>
            <a:ext cx="1316879" cy="3798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Tekstfelt 7">
            <a:extLst>
              <a:ext uri="{FF2B5EF4-FFF2-40B4-BE49-F238E27FC236}">
                <a16:creationId xmlns:a16="http://schemas.microsoft.com/office/drawing/2014/main" id="{746CD1A7-806E-407A-8F6B-3715A136329B}"/>
              </a:ext>
            </a:extLst>
          </p:cNvPr>
          <p:cNvSpPr txBox="1"/>
          <p:nvPr/>
        </p:nvSpPr>
        <p:spPr>
          <a:xfrm>
            <a:off x="7735759" y="796746"/>
            <a:ext cx="23534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LSD = 5,4 </a:t>
            </a:r>
            <a:r>
              <a:rPr kumimoji="0" lang="da-DK" sz="2000" b="0" i="0" u="none" strike="noStrike" kern="1200" cap="none" spc="0" normalizeH="0" baseline="0" noProof="0" dirty="0" err="1">
                <a:ln>
                  <a:noFill/>
                </a:ln>
                <a:solidFill>
                  <a:srgbClr val="000000"/>
                </a:solidFill>
                <a:effectLst/>
                <a:uLnTx/>
                <a:uFillTx/>
                <a:latin typeface="Arial"/>
                <a:ea typeface="+mn-ea"/>
                <a:cs typeface="+mn-cs"/>
              </a:rPr>
              <a:t>a.e</a:t>
            </a:r>
            <a:r>
              <a:rPr kumimoji="0" lang="da-DK" sz="2000" b="0" i="0" u="none" strike="noStrike" kern="1200" cap="none" spc="0" normalizeH="0" baseline="0" noProof="0" dirty="0">
                <a:ln>
                  <a:noFill/>
                </a:ln>
                <a:solidFill>
                  <a:srgbClr val="000000"/>
                </a:solidFill>
                <a:effectLst/>
                <a:uLnTx/>
                <a:uFillTx/>
                <a:latin typeface="Arial"/>
                <a:ea typeface="+mn-ea"/>
                <a:cs typeface="+mn-cs"/>
              </a:rPr>
              <a:t>. pr. ha</a:t>
            </a:r>
          </a:p>
        </p:txBody>
      </p:sp>
    </p:spTree>
    <p:extLst>
      <p:ext uri="{BB962C8B-B14F-4D97-AF65-F5344CB8AC3E}">
        <p14:creationId xmlns:p14="http://schemas.microsoft.com/office/powerpoint/2010/main" val="13182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DC2BB-C556-42CE-9665-3238F5E7E4F2}"/>
              </a:ext>
            </a:extLst>
          </p:cNvPr>
          <p:cNvSpPr>
            <a:spLocks noGrp="1"/>
          </p:cNvSpPr>
          <p:nvPr>
            <p:ph type="title"/>
          </p:nvPr>
        </p:nvSpPr>
        <p:spPr>
          <a:xfrm>
            <a:off x="264895" y="398144"/>
            <a:ext cx="12168957" cy="711638"/>
          </a:xfrm>
        </p:spPr>
        <p:txBody>
          <a:bodyPr/>
          <a:lstStyle/>
          <a:p>
            <a:r>
              <a:rPr lang="da-DK" dirty="0"/>
              <a:t>Nettoudbytte for placering af gylle - med/uden plads til fosfor i NP-gødning</a:t>
            </a:r>
          </a:p>
        </p:txBody>
      </p:sp>
      <p:sp>
        <p:nvSpPr>
          <p:cNvPr id="3" name="Pladsholder til indhold 2">
            <a:extLst>
              <a:ext uri="{FF2B5EF4-FFF2-40B4-BE49-F238E27FC236}">
                <a16:creationId xmlns:a16="http://schemas.microsoft.com/office/drawing/2014/main" id="{39BB9855-49A2-400A-A1BB-9FEB2ACF74F3}"/>
              </a:ext>
            </a:extLst>
          </p:cNvPr>
          <p:cNvSpPr>
            <a:spLocks noGrp="1"/>
          </p:cNvSpPr>
          <p:nvPr>
            <p:ph sz="quarter" idx="21"/>
          </p:nvPr>
        </p:nvSpPr>
        <p:spPr/>
        <p:txBody>
          <a:bodyPr/>
          <a:lstStyle/>
          <a:p>
            <a:r>
              <a:rPr lang="da-DK" dirty="0"/>
              <a:t>Eksport af gylle svarende til eksport af 15 kg fosfor pr. ha</a:t>
            </a:r>
          </a:p>
          <a:p>
            <a:r>
              <a:rPr lang="da-DK" dirty="0"/>
              <a:t>Næringsstofferne har en værdi svarende til 50 kr. pr. ton gylle</a:t>
            </a:r>
          </a:p>
          <a:p>
            <a:r>
              <a:rPr lang="da-DK" dirty="0"/>
              <a:t>+400 kr. pr. ha for placering af gylle</a:t>
            </a:r>
          </a:p>
          <a:p>
            <a:r>
              <a:rPr lang="da-DK" dirty="0"/>
              <a:t>12,20 kr. pr. kg fosfor og 78 kr. pr. </a:t>
            </a:r>
            <a:r>
              <a:rPr lang="da-DK" dirty="0" err="1"/>
              <a:t>a.e</a:t>
            </a:r>
            <a:r>
              <a:rPr lang="da-DK" dirty="0"/>
              <a:t>.</a:t>
            </a:r>
          </a:p>
        </p:txBody>
      </p:sp>
    </p:spTree>
    <p:extLst>
      <p:ext uri="{BB962C8B-B14F-4D97-AF65-F5344CB8AC3E}">
        <p14:creationId xmlns:p14="http://schemas.microsoft.com/office/powerpoint/2010/main" val="253771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19272-607E-410D-A48F-89F629B581BE}"/>
              </a:ext>
            </a:extLst>
          </p:cNvPr>
          <p:cNvSpPr>
            <a:spLocks noGrp="1"/>
          </p:cNvSpPr>
          <p:nvPr>
            <p:ph type="title"/>
          </p:nvPr>
        </p:nvSpPr>
        <p:spPr/>
        <p:txBody>
          <a:bodyPr/>
          <a:lstStyle/>
          <a:p>
            <a:r>
              <a:rPr lang="da-DK" dirty="0"/>
              <a:t>Nettoudbytte for placering af </a:t>
            </a:r>
            <a:r>
              <a:rPr lang="da-DK" dirty="0" err="1"/>
              <a:t>rågylle</a:t>
            </a:r>
            <a:r>
              <a:rPr lang="da-DK" dirty="0"/>
              <a:t> til majs</a:t>
            </a:r>
            <a:br>
              <a:rPr lang="da-DK" dirty="0"/>
            </a:br>
            <a:r>
              <a:rPr lang="da-DK" sz="2000" dirty="0"/>
              <a:t>3 forsøg 2019</a:t>
            </a:r>
          </a:p>
        </p:txBody>
      </p:sp>
      <p:graphicFrame>
        <p:nvGraphicFramePr>
          <p:cNvPr id="6" name="Diagram 5">
            <a:extLst>
              <a:ext uri="{FF2B5EF4-FFF2-40B4-BE49-F238E27FC236}">
                <a16:creationId xmlns:a16="http://schemas.microsoft.com/office/drawing/2014/main" id="{468B5080-C8E9-47FF-9C7A-D81B8E848048}"/>
              </a:ext>
            </a:extLst>
          </p:cNvPr>
          <p:cNvGraphicFramePr>
            <a:graphicFrameLocks/>
          </p:cNvGraphicFramePr>
          <p:nvPr/>
        </p:nvGraphicFramePr>
        <p:xfrm>
          <a:off x="529793" y="1215025"/>
          <a:ext cx="9904388" cy="47097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ktangel 6">
            <a:extLst>
              <a:ext uri="{FF2B5EF4-FFF2-40B4-BE49-F238E27FC236}">
                <a16:creationId xmlns:a16="http://schemas.microsoft.com/office/drawing/2014/main" id="{C654225D-6C46-4E1B-BADD-1F558BF40ADF}"/>
              </a:ext>
            </a:extLst>
          </p:cNvPr>
          <p:cNvSpPr/>
          <p:nvPr/>
        </p:nvSpPr>
        <p:spPr>
          <a:xfrm>
            <a:off x="4165108" y="1288281"/>
            <a:ext cx="1316879" cy="3798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339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19272-607E-410D-A48F-89F629B581BE}"/>
              </a:ext>
            </a:extLst>
          </p:cNvPr>
          <p:cNvSpPr>
            <a:spLocks noGrp="1"/>
          </p:cNvSpPr>
          <p:nvPr>
            <p:ph type="title"/>
          </p:nvPr>
        </p:nvSpPr>
        <p:spPr/>
        <p:txBody>
          <a:bodyPr/>
          <a:lstStyle/>
          <a:p>
            <a:r>
              <a:rPr lang="da-DK" dirty="0"/>
              <a:t>Nettoudbytte for placering af </a:t>
            </a:r>
            <a:r>
              <a:rPr lang="da-DK" dirty="0" err="1"/>
              <a:t>rågylle</a:t>
            </a:r>
            <a:r>
              <a:rPr lang="da-DK" dirty="0"/>
              <a:t> til majs</a:t>
            </a:r>
            <a:br>
              <a:rPr lang="da-DK" dirty="0"/>
            </a:br>
            <a:r>
              <a:rPr lang="da-DK" sz="2000" dirty="0"/>
              <a:t>3 forsøg 2019</a:t>
            </a:r>
          </a:p>
        </p:txBody>
      </p:sp>
      <p:graphicFrame>
        <p:nvGraphicFramePr>
          <p:cNvPr id="6" name="Diagram 5">
            <a:extLst>
              <a:ext uri="{FF2B5EF4-FFF2-40B4-BE49-F238E27FC236}">
                <a16:creationId xmlns:a16="http://schemas.microsoft.com/office/drawing/2014/main" id="{468B5080-C8E9-47FF-9C7A-D81B8E848048}"/>
              </a:ext>
            </a:extLst>
          </p:cNvPr>
          <p:cNvGraphicFramePr>
            <a:graphicFrameLocks/>
          </p:cNvGraphicFramePr>
          <p:nvPr/>
        </p:nvGraphicFramePr>
        <p:xfrm>
          <a:off x="529793" y="1215025"/>
          <a:ext cx="9904388" cy="4709786"/>
        </p:xfrm>
        <a:graphic>
          <a:graphicData uri="http://schemas.openxmlformats.org/drawingml/2006/chart">
            <c:chart xmlns:c="http://schemas.openxmlformats.org/drawingml/2006/chart" xmlns:r="http://schemas.openxmlformats.org/officeDocument/2006/relationships" r:id="rId2"/>
          </a:graphicData>
        </a:graphic>
      </p:graphicFrame>
      <p:sp>
        <p:nvSpPr>
          <p:cNvPr id="4" name="Rektangel 3">
            <a:extLst>
              <a:ext uri="{FF2B5EF4-FFF2-40B4-BE49-F238E27FC236}">
                <a16:creationId xmlns:a16="http://schemas.microsoft.com/office/drawing/2014/main" id="{B47E6200-FECC-494D-BA04-98BFB6E0EE0D}"/>
              </a:ext>
            </a:extLst>
          </p:cNvPr>
          <p:cNvSpPr/>
          <p:nvPr/>
        </p:nvSpPr>
        <p:spPr>
          <a:xfrm>
            <a:off x="6422609" y="1276705"/>
            <a:ext cx="1316879" cy="3798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842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6D292-F087-4F2C-8176-69B8134994B0}"/>
              </a:ext>
            </a:extLst>
          </p:cNvPr>
          <p:cNvSpPr>
            <a:spLocks noGrp="1"/>
          </p:cNvSpPr>
          <p:nvPr>
            <p:ph type="title"/>
          </p:nvPr>
        </p:nvSpPr>
        <p:spPr/>
        <p:txBody>
          <a:bodyPr/>
          <a:lstStyle/>
          <a:p>
            <a:r>
              <a:rPr lang="da-DK" dirty="0"/>
              <a:t>Merudbytte for placeret gylle</a:t>
            </a:r>
            <a:br>
              <a:rPr lang="da-DK" dirty="0"/>
            </a:br>
            <a:r>
              <a:rPr lang="da-DK" sz="2000" dirty="0"/>
              <a:t>Flere års forsøg 2016-2019</a:t>
            </a:r>
          </a:p>
        </p:txBody>
      </p:sp>
      <p:graphicFrame>
        <p:nvGraphicFramePr>
          <p:cNvPr id="5" name="Diagram 4">
            <a:extLst>
              <a:ext uri="{FF2B5EF4-FFF2-40B4-BE49-F238E27FC236}">
                <a16:creationId xmlns:a16="http://schemas.microsoft.com/office/drawing/2014/main" id="{59BD2435-0E87-453C-B274-CD567E4515DE}"/>
              </a:ext>
            </a:extLst>
          </p:cNvPr>
          <p:cNvGraphicFramePr>
            <a:graphicFrameLocks/>
          </p:cNvGraphicFramePr>
          <p:nvPr/>
        </p:nvGraphicFramePr>
        <p:xfrm>
          <a:off x="529792" y="1288473"/>
          <a:ext cx="9385731" cy="4426527"/>
        </p:xfrm>
        <a:graphic>
          <a:graphicData uri="http://schemas.openxmlformats.org/drawingml/2006/chart">
            <c:chart xmlns:c="http://schemas.openxmlformats.org/drawingml/2006/chart" xmlns:r="http://schemas.openxmlformats.org/officeDocument/2006/relationships" r:id="rId2"/>
          </a:graphicData>
        </a:graphic>
      </p:graphicFrame>
      <p:sp>
        <p:nvSpPr>
          <p:cNvPr id="6" name="Rektangel 5">
            <a:extLst>
              <a:ext uri="{FF2B5EF4-FFF2-40B4-BE49-F238E27FC236}">
                <a16:creationId xmlns:a16="http://schemas.microsoft.com/office/drawing/2014/main" id="{C04DBB4C-B19C-4877-8B8F-A2A75CE3C17E}"/>
              </a:ext>
            </a:extLst>
          </p:cNvPr>
          <p:cNvSpPr/>
          <p:nvPr/>
        </p:nvSpPr>
        <p:spPr>
          <a:xfrm>
            <a:off x="3921958" y="1143000"/>
            <a:ext cx="1654687" cy="4740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3A6FD85D-A3F6-422A-A932-0AF346E888EB}"/>
              </a:ext>
            </a:extLst>
          </p:cNvPr>
          <p:cNvSpPr/>
          <p:nvPr/>
        </p:nvSpPr>
        <p:spPr>
          <a:xfrm>
            <a:off x="1774909" y="1143000"/>
            <a:ext cx="1855363" cy="4740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0E248E32-6440-4C6C-9C91-2AAE1B5C8701}"/>
              </a:ext>
            </a:extLst>
          </p:cNvPr>
          <p:cNvSpPr/>
          <p:nvPr/>
        </p:nvSpPr>
        <p:spPr>
          <a:xfrm>
            <a:off x="5868331" y="1143000"/>
            <a:ext cx="1855363" cy="47462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Rektangel 8">
            <a:extLst>
              <a:ext uri="{FF2B5EF4-FFF2-40B4-BE49-F238E27FC236}">
                <a16:creationId xmlns:a16="http://schemas.microsoft.com/office/drawing/2014/main" id="{5A0D68E5-9BA4-49A7-B5D2-B231BE72E261}"/>
              </a:ext>
            </a:extLst>
          </p:cNvPr>
          <p:cNvSpPr/>
          <p:nvPr/>
        </p:nvSpPr>
        <p:spPr>
          <a:xfrm>
            <a:off x="7883978" y="1104523"/>
            <a:ext cx="1873086" cy="4782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173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E9145-E632-4B61-8410-6DCF31D9E9B6}"/>
              </a:ext>
            </a:extLst>
          </p:cNvPr>
          <p:cNvSpPr>
            <a:spLocks noGrp="1"/>
          </p:cNvSpPr>
          <p:nvPr>
            <p:ph type="title"/>
          </p:nvPr>
        </p:nvSpPr>
        <p:spPr/>
        <p:txBody>
          <a:bodyPr/>
          <a:lstStyle/>
          <a:p>
            <a:r>
              <a:rPr lang="da-DK" dirty="0"/>
              <a:t>Stribtill i majs på JB 1- 4 m. vanding</a:t>
            </a:r>
            <a:br>
              <a:rPr lang="da-DK" dirty="0"/>
            </a:br>
            <a:r>
              <a:rPr lang="da-DK" sz="2000" dirty="0"/>
              <a:t>3 storparcelforsøg 2018-2019</a:t>
            </a:r>
          </a:p>
        </p:txBody>
      </p:sp>
      <p:graphicFrame>
        <p:nvGraphicFramePr>
          <p:cNvPr id="7" name="Pladsholder til indhold 6">
            <a:extLst>
              <a:ext uri="{FF2B5EF4-FFF2-40B4-BE49-F238E27FC236}">
                <a16:creationId xmlns:a16="http://schemas.microsoft.com/office/drawing/2014/main" id="{33975DBE-3CCB-446A-999F-7F3481AE704F}"/>
              </a:ext>
            </a:extLst>
          </p:cNvPr>
          <p:cNvGraphicFramePr>
            <a:graphicFrameLocks noGrp="1"/>
          </p:cNvGraphicFramePr>
          <p:nvPr>
            <p:ph sz="quarter" idx="21"/>
          </p:nvPr>
        </p:nvGraphicFramePr>
        <p:xfrm>
          <a:off x="527807" y="1643920"/>
          <a:ext cx="9530593" cy="2286000"/>
        </p:xfrm>
        <a:graphic>
          <a:graphicData uri="http://schemas.openxmlformats.org/drawingml/2006/table">
            <a:tbl>
              <a:tblPr firstRow="1" bandRow="1">
                <a:tableStyleId>{5C22544A-7EE6-4342-B048-85BDC9FD1C3A}</a:tableStyleId>
              </a:tblPr>
              <a:tblGrid>
                <a:gridCol w="4110004">
                  <a:extLst>
                    <a:ext uri="{9D8B030D-6E8A-4147-A177-3AD203B41FA5}">
                      <a16:colId xmlns:a16="http://schemas.microsoft.com/office/drawing/2014/main" val="647504360"/>
                    </a:ext>
                  </a:extLst>
                </a:gridCol>
                <a:gridCol w="1600151">
                  <a:extLst>
                    <a:ext uri="{9D8B030D-6E8A-4147-A177-3AD203B41FA5}">
                      <a16:colId xmlns:a16="http://schemas.microsoft.com/office/drawing/2014/main" val="4051173395"/>
                    </a:ext>
                  </a:extLst>
                </a:gridCol>
                <a:gridCol w="1813348">
                  <a:extLst>
                    <a:ext uri="{9D8B030D-6E8A-4147-A177-3AD203B41FA5}">
                      <a16:colId xmlns:a16="http://schemas.microsoft.com/office/drawing/2014/main" val="4038038005"/>
                    </a:ext>
                  </a:extLst>
                </a:gridCol>
                <a:gridCol w="2007090">
                  <a:extLst>
                    <a:ext uri="{9D8B030D-6E8A-4147-A177-3AD203B41FA5}">
                      <a16:colId xmlns:a16="http://schemas.microsoft.com/office/drawing/2014/main" val="1337889460"/>
                    </a:ext>
                  </a:extLst>
                </a:gridCol>
              </a:tblGrid>
              <a:tr h="370840">
                <a:tc>
                  <a:txBody>
                    <a:bodyPr/>
                    <a:lstStyle/>
                    <a:p>
                      <a:r>
                        <a:rPr lang="da-DK" sz="2000" dirty="0"/>
                        <a:t>120 kg NH4-N (63-77 ton gylle) pr. ha</a:t>
                      </a:r>
                    </a:p>
                  </a:txBody>
                  <a:tcPr/>
                </a:tc>
                <a:tc>
                  <a:txBody>
                    <a:bodyPr/>
                    <a:lstStyle/>
                    <a:p>
                      <a:r>
                        <a:rPr lang="da-DK" sz="2000" dirty="0"/>
                        <a:t>Kg P pr. ha placeret</a:t>
                      </a:r>
                    </a:p>
                  </a:txBody>
                  <a:tcPr/>
                </a:tc>
                <a:tc gridSpan="2">
                  <a:txBody>
                    <a:bodyPr/>
                    <a:lstStyle/>
                    <a:p>
                      <a:r>
                        <a:rPr lang="da-DK" sz="2000" dirty="0" err="1"/>
                        <a:t>Udb</a:t>
                      </a:r>
                      <a:r>
                        <a:rPr lang="da-DK" sz="2000" dirty="0"/>
                        <a:t>. og </a:t>
                      </a:r>
                      <a:r>
                        <a:rPr lang="da-DK" sz="2000" dirty="0" err="1"/>
                        <a:t>merudb</a:t>
                      </a:r>
                      <a:r>
                        <a:rPr lang="da-DK" sz="2000" dirty="0"/>
                        <a:t>., </a:t>
                      </a:r>
                      <a:r>
                        <a:rPr lang="da-DK" sz="2000" dirty="0" err="1"/>
                        <a:t>a.e</a:t>
                      </a:r>
                      <a:r>
                        <a:rPr lang="da-DK" sz="2000" dirty="0"/>
                        <a:t>.  pr. ha</a:t>
                      </a:r>
                    </a:p>
                  </a:txBody>
                  <a:tcPr/>
                </a:tc>
                <a:tc hMerge="1">
                  <a:txBody>
                    <a:bodyPr/>
                    <a:lstStyle/>
                    <a:p>
                      <a:endParaRPr lang="da-DK" sz="2000" dirty="0"/>
                    </a:p>
                  </a:txBody>
                  <a:tcPr/>
                </a:tc>
                <a:extLst>
                  <a:ext uri="{0D108BD9-81ED-4DB2-BD59-A6C34878D82A}">
                    <a16:rowId xmlns:a16="http://schemas.microsoft.com/office/drawing/2014/main" val="3943899612"/>
                  </a:ext>
                </a:extLst>
              </a:tr>
              <a:tr h="370840">
                <a:tc>
                  <a:txBody>
                    <a:bodyPr/>
                    <a:lstStyle/>
                    <a:p>
                      <a:endParaRPr lang="da-DK" sz="2000" dirty="0"/>
                    </a:p>
                  </a:txBody>
                  <a:tcPr/>
                </a:tc>
                <a:tc>
                  <a:txBody>
                    <a:bodyPr/>
                    <a:lstStyle/>
                    <a:p>
                      <a:pPr algn="ctr"/>
                      <a:endParaRPr lang="da-DK" sz="2000" dirty="0"/>
                    </a:p>
                  </a:txBody>
                  <a:tcPr/>
                </a:tc>
                <a:tc>
                  <a:txBody>
                    <a:bodyPr/>
                    <a:lstStyle/>
                    <a:p>
                      <a:pPr algn="ctr"/>
                      <a:r>
                        <a:rPr lang="da-DK" sz="2000" b="0" dirty="0"/>
                        <a:t>Brutto</a:t>
                      </a:r>
                    </a:p>
                  </a:txBody>
                  <a:tcPr/>
                </a:tc>
                <a:tc>
                  <a:txBody>
                    <a:bodyPr/>
                    <a:lstStyle/>
                    <a:p>
                      <a:pPr algn="ctr"/>
                      <a:r>
                        <a:rPr lang="da-DK" sz="2000" b="0" dirty="0"/>
                        <a:t>Netto**</a:t>
                      </a:r>
                    </a:p>
                  </a:txBody>
                  <a:tcPr/>
                </a:tc>
                <a:extLst>
                  <a:ext uri="{0D108BD9-81ED-4DB2-BD59-A6C34878D82A}">
                    <a16:rowId xmlns:a16="http://schemas.microsoft.com/office/drawing/2014/main" val="295912553"/>
                  </a:ext>
                </a:extLst>
              </a:tr>
              <a:tr h="370840">
                <a:tc>
                  <a:txBody>
                    <a:bodyPr/>
                    <a:lstStyle/>
                    <a:p>
                      <a:r>
                        <a:rPr lang="da-DK" sz="2000" dirty="0"/>
                        <a:t>Stribtill m. placering af gylle </a:t>
                      </a:r>
                    </a:p>
                  </a:txBody>
                  <a:tcPr/>
                </a:tc>
                <a:tc>
                  <a:txBody>
                    <a:bodyPr/>
                    <a:lstStyle/>
                    <a:p>
                      <a:pPr algn="ctr"/>
                      <a:r>
                        <a:rPr lang="da-DK" sz="2000" dirty="0"/>
                        <a:t>0</a:t>
                      </a:r>
                    </a:p>
                  </a:txBody>
                  <a:tcPr/>
                </a:tc>
                <a:tc>
                  <a:txBody>
                    <a:bodyPr/>
                    <a:lstStyle/>
                    <a:p>
                      <a:pPr algn="ctr"/>
                      <a:r>
                        <a:rPr lang="da-DK" sz="2000" b="1" dirty="0"/>
                        <a:t>145,9</a:t>
                      </a:r>
                    </a:p>
                  </a:txBody>
                  <a:tcPr/>
                </a:tc>
                <a:tc>
                  <a:txBody>
                    <a:bodyPr/>
                    <a:lstStyle/>
                    <a:p>
                      <a:pPr algn="ctr"/>
                      <a:endParaRPr lang="da-DK" sz="2000" b="1" dirty="0"/>
                    </a:p>
                  </a:txBody>
                  <a:tcPr/>
                </a:tc>
                <a:extLst>
                  <a:ext uri="{0D108BD9-81ED-4DB2-BD59-A6C34878D82A}">
                    <a16:rowId xmlns:a16="http://schemas.microsoft.com/office/drawing/2014/main" val="3839522076"/>
                  </a:ext>
                </a:extLst>
              </a:tr>
              <a:tr h="370840">
                <a:tc>
                  <a:txBody>
                    <a:bodyPr/>
                    <a:lstStyle/>
                    <a:p>
                      <a:r>
                        <a:rPr lang="da-DK" sz="2000" dirty="0"/>
                        <a:t>Harvning* før placering af gylle </a:t>
                      </a:r>
                    </a:p>
                  </a:txBody>
                  <a:tcPr/>
                </a:tc>
                <a:tc>
                  <a:txBody>
                    <a:bodyPr/>
                    <a:lstStyle/>
                    <a:p>
                      <a:pPr algn="ctr"/>
                      <a:r>
                        <a:rPr lang="da-DK" sz="2000" dirty="0"/>
                        <a:t>0</a:t>
                      </a:r>
                    </a:p>
                  </a:txBody>
                  <a:tcPr/>
                </a:tc>
                <a:tc>
                  <a:txBody>
                    <a:bodyPr/>
                    <a:lstStyle/>
                    <a:p>
                      <a:pPr algn="ctr"/>
                      <a:r>
                        <a:rPr lang="da-DK" sz="2000" dirty="0"/>
                        <a:t>    7,0</a:t>
                      </a:r>
                    </a:p>
                  </a:txBody>
                  <a:tcPr/>
                </a:tc>
                <a:tc>
                  <a:txBody>
                    <a:bodyPr/>
                    <a:lstStyle/>
                    <a:p>
                      <a:pPr algn="ctr"/>
                      <a:r>
                        <a:rPr lang="da-DK" sz="2000" dirty="0"/>
                        <a:t>2,7</a:t>
                      </a:r>
                    </a:p>
                  </a:txBody>
                  <a:tcPr/>
                </a:tc>
                <a:extLst>
                  <a:ext uri="{0D108BD9-81ED-4DB2-BD59-A6C34878D82A}">
                    <a16:rowId xmlns:a16="http://schemas.microsoft.com/office/drawing/2014/main" val="102006264"/>
                  </a:ext>
                </a:extLst>
              </a:tr>
              <a:tr h="370840">
                <a:tc>
                  <a:txBody>
                    <a:bodyPr/>
                    <a:lstStyle/>
                    <a:p>
                      <a:r>
                        <a:rPr lang="da-DK" sz="2000" i="1" dirty="0"/>
                        <a:t>LSD</a:t>
                      </a:r>
                    </a:p>
                  </a:txBody>
                  <a:tcPr/>
                </a:tc>
                <a:tc>
                  <a:txBody>
                    <a:bodyPr/>
                    <a:lstStyle/>
                    <a:p>
                      <a:pPr algn="ctr"/>
                      <a:endParaRPr lang="da-DK" sz="2000" i="1" dirty="0"/>
                    </a:p>
                  </a:txBody>
                  <a:tcPr/>
                </a:tc>
                <a:tc>
                  <a:txBody>
                    <a:bodyPr/>
                    <a:lstStyle/>
                    <a:p>
                      <a:pPr algn="ctr"/>
                      <a:r>
                        <a:rPr lang="da-DK" sz="2000" i="1" dirty="0"/>
                        <a:t>10,8</a:t>
                      </a:r>
                    </a:p>
                  </a:txBody>
                  <a:tcPr/>
                </a:tc>
                <a:tc>
                  <a:txBody>
                    <a:bodyPr/>
                    <a:lstStyle/>
                    <a:p>
                      <a:pPr algn="ctr"/>
                      <a:endParaRPr lang="da-DK" sz="2000" i="1" dirty="0"/>
                    </a:p>
                  </a:txBody>
                  <a:tcPr/>
                </a:tc>
                <a:extLst>
                  <a:ext uri="{0D108BD9-81ED-4DB2-BD59-A6C34878D82A}">
                    <a16:rowId xmlns:a16="http://schemas.microsoft.com/office/drawing/2014/main" val="669267851"/>
                  </a:ext>
                </a:extLst>
              </a:tr>
            </a:tbl>
          </a:graphicData>
        </a:graphic>
      </p:graphicFrame>
      <p:sp>
        <p:nvSpPr>
          <p:cNvPr id="8" name="Tekstfelt 7">
            <a:extLst>
              <a:ext uri="{FF2B5EF4-FFF2-40B4-BE49-F238E27FC236}">
                <a16:creationId xmlns:a16="http://schemas.microsoft.com/office/drawing/2014/main" id="{FA8C857C-EF63-4103-AFF0-1AC01BFA42BC}"/>
              </a:ext>
            </a:extLst>
          </p:cNvPr>
          <p:cNvSpPr txBox="1"/>
          <p:nvPr/>
        </p:nvSpPr>
        <p:spPr>
          <a:xfrm>
            <a:off x="529792" y="4275141"/>
            <a:ext cx="6454716"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*25 cm dybde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 335 kr. pr. ha for harvning i 25 cm dybde, 78 kr. pr. </a:t>
            </a:r>
            <a:r>
              <a:rPr kumimoji="0" lang="da-DK" sz="2000" b="0" i="0" u="none" strike="noStrike" kern="1200" cap="none" spc="0" normalizeH="0" baseline="0" noProof="0" dirty="0" err="1">
                <a:ln>
                  <a:noFill/>
                </a:ln>
                <a:solidFill>
                  <a:srgbClr val="000000"/>
                </a:solidFill>
                <a:effectLst/>
                <a:uLnTx/>
                <a:uFillTx/>
                <a:latin typeface="Arial"/>
                <a:ea typeface="+mn-ea"/>
                <a:cs typeface="+mn-cs"/>
              </a:rPr>
              <a:t>a.e</a:t>
            </a:r>
            <a:r>
              <a:rPr kumimoji="0" lang="da-DK" sz="2000" b="0" i="0" u="none" strike="noStrike" kern="1200" cap="none" spc="0" normalizeH="0" baseline="0" noProof="0" dirty="0">
                <a:ln>
                  <a:noFill/>
                </a:ln>
                <a:solidFill>
                  <a:srgbClr val="000000"/>
                </a:solidFill>
                <a:effectLst/>
                <a:uLnTx/>
                <a:uFillTx/>
                <a:latin typeface="Arial"/>
                <a:ea typeface="+mn-ea"/>
                <a:cs typeface="+mn-cs"/>
              </a:rPr>
              <a:t>.</a:t>
            </a:r>
          </a:p>
        </p:txBody>
      </p:sp>
      <p:sp>
        <p:nvSpPr>
          <p:cNvPr id="5" name="Rektangel: afrundede hjørner 4">
            <a:extLst>
              <a:ext uri="{FF2B5EF4-FFF2-40B4-BE49-F238E27FC236}">
                <a16:creationId xmlns:a16="http://schemas.microsoft.com/office/drawing/2014/main" id="{7E0F7A82-FDEC-4D82-B3F7-88DF95CE945E}"/>
              </a:ext>
            </a:extLst>
          </p:cNvPr>
          <p:cNvSpPr/>
          <p:nvPr/>
        </p:nvSpPr>
        <p:spPr>
          <a:xfrm>
            <a:off x="558282" y="2705672"/>
            <a:ext cx="9530593" cy="398210"/>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ktangel: afrundede hjørner 5">
            <a:extLst>
              <a:ext uri="{FF2B5EF4-FFF2-40B4-BE49-F238E27FC236}">
                <a16:creationId xmlns:a16="http://schemas.microsoft.com/office/drawing/2014/main" id="{EBD9D3F0-D2D9-4B52-827B-B885E5D05810}"/>
              </a:ext>
            </a:extLst>
          </p:cNvPr>
          <p:cNvSpPr/>
          <p:nvPr/>
        </p:nvSpPr>
        <p:spPr>
          <a:xfrm>
            <a:off x="570112" y="3103882"/>
            <a:ext cx="9530593" cy="429798"/>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0" name="Tekstfelt 9">
            <a:extLst>
              <a:ext uri="{FF2B5EF4-FFF2-40B4-BE49-F238E27FC236}">
                <a16:creationId xmlns:a16="http://schemas.microsoft.com/office/drawing/2014/main" id="{3778C465-B372-4412-897E-885D9FAC1214}"/>
              </a:ext>
            </a:extLst>
          </p:cNvPr>
          <p:cNvSpPr txBox="1"/>
          <p:nvPr/>
        </p:nvSpPr>
        <p:spPr>
          <a:xfrm>
            <a:off x="8158841" y="4677572"/>
            <a:ext cx="189955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Arial"/>
                <a:ea typeface="+mn-ea"/>
                <a:cs typeface="+mn-cs"/>
              </a:rPr>
              <a:t>Oversigten 2019, s. 356</a:t>
            </a:r>
          </a:p>
        </p:txBody>
      </p:sp>
    </p:spTree>
    <p:extLst>
      <p:ext uri="{BB962C8B-B14F-4D97-AF65-F5344CB8AC3E}">
        <p14:creationId xmlns:p14="http://schemas.microsoft.com/office/powerpoint/2010/main" val="49625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5057F-7DA0-45BE-BED7-8094672F2FD5}"/>
              </a:ext>
            </a:extLst>
          </p:cNvPr>
          <p:cNvSpPr>
            <a:spLocks noGrp="1"/>
          </p:cNvSpPr>
          <p:nvPr>
            <p:ph type="title"/>
          </p:nvPr>
        </p:nvSpPr>
        <p:spPr/>
        <p:txBody>
          <a:bodyPr/>
          <a:lstStyle/>
          <a:p>
            <a:r>
              <a:rPr lang="da-DK" dirty="0"/>
              <a:t>Tidspunkt for gylleplacering</a:t>
            </a:r>
            <a:br>
              <a:rPr lang="da-DK" dirty="0"/>
            </a:br>
            <a:r>
              <a:rPr lang="da-DK" sz="2000" dirty="0"/>
              <a:t>4 forsøg 2014-2017 i </a:t>
            </a:r>
            <a:r>
              <a:rPr lang="da-DK" sz="2000" dirty="0" err="1"/>
              <a:t>Niedersachsen</a:t>
            </a:r>
            <a:endParaRPr lang="da-DK" sz="2000" dirty="0"/>
          </a:p>
        </p:txBody>
      </p:sp>
      <p:graphicFrame>
        <p:nvGraphicFramePr>
          <p:cNvPr id="4" name="Diagram 3">
            <a:extLst>
              <a:ext uri="{FF2B5EF4-FFF2-40B4-BE49-F238E27FC236}">
                <a16:creationId xmlns:a16="http://schemas.microsoft.com/office/drawing/2014/main" id="{1C34DFC9-B1E7-4094-A91E-57D24CC8D882}"/>
              </a:ext>
            </a:extLst>
          </p:cNvPr>
          <p:cNvGraphicFramePr>
            <a:graphicFrameLocks/>
          </p:cNvGraphicFramePr>
          <p:nvPr/>
        </p:nvGraphicFramePr>
        <p:xfrm>
          <a:off x="529792" y="1104523"/>
          <a:ext cx="9687634" cy="506210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Lige forbindelse 4">
            <a:extLst>
              <a:ext uri="{FF2B5EF4-FFF2-40B4-BE49-F238E27FC236}">
                <a16:creationId xmlns:a16="http://schemas.microsoft.com/office/drawing/2014/main" id="{BE7BF90C-188B-4FA5-B30B-7FD16672C07A}"/>
              </a:ext>
            </a:extLst>
          </p:cNvPr>
          <p:cNvCxnSpPr>
            <a:cxnSpLocks/>
          </p:cNvCxnSpPr>
          <p:nvPr/>
        </p:nvCxnSpPr>
        <p:spPr>
          <a:xfrm flipH="1">
            <a:off x="1489901" y="2311049"/>
            <a:ext cx="8557348" cy="1"/>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 name="Rektangel: afrundede hjørner 6">
            <a:extLst>
              <a:ext uri="{FF2B5EF4-FFF2-40B4-BE49-F238E27FC236}">
                <a16:creationId xmlns:a16="http://schemas.microsoft.com/office/drawing/2014/main" id="{32DBAF4E-9A59-48A9-AB74-C0171D4DDD90}"/>
              </a:ext>
            </a:extLst>
          </p:cNvPr>
          <p:cNvSpPr/>
          <p:nvPr/>
        </p:nvSpPr>
        <p:spPr>
          <a:xfrm>
            <a:off x="1596511" y="1275603"/>
            <a:ext cx="2139148" cy="4333459"/>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afrundede hjørner 7">
            <a:extLst>
              <a:ext uri="{FF2B5EF4-FFF2-40B4-BE49-F238E27FC236}">
                <a16:creationId xmlns:a16="http://schemas.microsoft.com/office/drawing/2014/main" id="{E6D05A38-8BB6-4FD4-902D-750DE575EE2D}"/>
              </a:ext>
            </a:extLst>
          </p:cNvPr>
          <p:cNvSpPr/>
          <p:nvPr/>
        </p:nvSpPr>
        <p:spPr>
          <a:xfrm>
            <a:off x="3842269" y="1276250"/>
            <a:ext cx="6311590" cy="4477225"/>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1" name="Rektangel: afrundede hjørner 10">
            <a:extLst>
              <a:ext uri="{FF2B5EF4-FFF2-40B4-BE49-F238E27FC236}">
                <a16:creationId xmlns:a16="http://schemas.microsoft.com/office/drawing/2014/main" id="{E10D457D-218C-4743-90BD-6E58A39015E7}"/>
              </a:ext>
            </a:extLst>
          </p:cNvPr>
          <p:cNvSpPr/>
          <p:nvPr/>
        </p:nvSpPr>
        <p:spPr>
          <a:xfrm>
            <a:off x="4034964" y="4403601"/>
            <a:ext cx="5926199" cy="398210"/>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0440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3841D-47B6-47CE-9020-09CEEF82211D}"/>
              </a:ext>
            </a:extLst>
          </p:cNvPr>
          <p:cNvSpPr>
            <a:spLocks noGrp="1"/>
          </p:cNvSpPr>
          <p:nvPr>
            <p:ph type="title"/>
          </p:nvPr>
        </p:nvSpPr>
        <p:spPr>
          <a:xfrm>
            <a:off x="542925" y="196702"/>
            <a:ext cx="9385731" cy="711638"/>
          </a:xfrm>
        </p:spPr>
        <p:txBody>
          <a:bodyPr/>
          <a:lstStyle/>
          <a:p>
            <a:r>
              <a:rPr lang="da-DK" dirty="0"/>
              <a:t>Placering af gylle – foreløbig konklusion </a:t>
            </a:r>
          </a:p>
        </p:txBody>
      </p:sp>
      <p:sp>
        <p:nvSpPr>
          <p:cNvPr id="3" name="Pladsholder til indhold 2">
            <a:extLst>
              <a:ext uri="{FF2B5EF4-FFF2-40B4-BE49-F238E27FC236}">
                <a16:creationId xmlns:a16="http://schemas.microsoft.com/office/drawing/2014/main" id="{96C51EFA-7E82-49AB-96C9-F1D385BD17F8}"/>
              </a:ext>
            </a:extLst>
          </p:cNvPr>
          <p:cNvSpPr>
            <a:spLocks noGrp="1"/>
          </p:cNvSpPr>
          <p:nvPr>
            <p:ph sz="quarter" idx="21"/>
          </p:nvPr>
        </p:nvSpPr>
        <p:spPr>
          <a:xfrm>
            <a:off x="542925" y="1302953"/>
            <a:ext cx="9979499" cy="3878647"/>
          </a:xfrm>
        </p:spPr>
        <p:txBody>
          <a:bodyPr/>
          <a:lstStyle/>
          <a:p>
            <a:r>
              <a:rPr lang="da-DK" dirty="0"/>
              <a:t>Placering af gylle forbedrer udnyttelsen af gylle i majs og giver en startgødningseffekt</a:t>
            </a:r>
          </a:p>
          <a:p>
            <a:r>
              <a:rPr lang="da-DK" dirty="0"/>
              <a:t>Placeret gylle </a:t>
            </a:r>
            <a:r>
              <a:rPr lang="da-DK" u="sng" dirty="0"/>
              <a:t>uden</a:t>
            </a:r>
            <a:r>
              <a:rPr lang="da-DK" dirty="0"/>
              <a:t> placeret fosfor giver et udbytte på niveau med traditionel nedfældning </a:t>
            </a:r>
            <a:r>
              <a:rPr lang="da-DK" u="sng" dirty="0"/>
              <a:t>med</a:t>
            </a:r>
            <a:r>
              <a:rPr lang="da-DK" dirty="0"/>
              <a:t> placeret fosfor</a:t>
            </a:r>
          </a:p>
          <a:p>
            <a:r>
              <a:rPr lang="da-DK" dirty="0"/>
              <a:t>Placeret gylle </a:t>
            </a:r>
            <a:r>
              <a:rPr lang="da-DK" u="sng" dirty="0"/>
              <a:t>med</a:t>
            </a:r>
            <a:r>
              <a:rPr lang="da-DK" dirty="0"/>
              <a:t> placeret fosfor giver et større udbytte end traditionel nedfældning </a:t>
            </a:r>
            <a:r>
              <a:rPr lang="da-DK" u="sng" dirty="0"/>
              <a:t>med</a:t>
            </a:r>
            <a:r>
              <a:rPr lang="da-DK" dirty="0"/>
              <a:t> placeret fosfor</a:t>
            </a:r>
          </a:p>
          <a:p>
            <a:endParaRPr lang="da-DK" dirty="0"/>
          </a:p>
          <a:p>
            <a:endParaRPr lang="da-DK" dirty="0"/>
          </a:p>
        </p:txBody>
      </p:sp>
    </p:spTree>
    <p:extLst>
      <p:ext uri="{BB962C8B-B14F-4D97-AF65-F5344CB8AC3E}">
        <p14:creationId xmlns:p14="http://schemas.microsoft.com/office/powerpoint/2010/main" val="3303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F03CA-30B3-4B95-9581-2D87F9842E3E}"/>
              </a:ext>
            </a:extLst>
          </p:cNvPr>
          <p:cNvSpPr>
            <a:spLocks noGrp="1"/>
          </p:cNvSpPr>
          <p:nvPr>
            <p:ph type="title"/>
          </p:nvPr>
        </p:nvSpPr>
        <p:spPr/>
        <p:txBody>
          <a:bodyPr/>
          <a:lstStyle/>
          <a:p>
            <a:r>
              <a:rPr lang="da-DK" dirty="0"/>
              <a:t>Gylle til majs – foreløbig anbefaling</a:t>
            </a:r>
          </a:p>
        </p:txBody>
      </p:sp>
      <p:sp>
        <p:nvSpPr>
          <p:cNvPr id="3" name="Pladsholder til indhold 2">
            <a:extLst>
              <a:ext uri="{FF2B5EF4-FFF2-40B4-BE49-F238E27FC236}">
                <a16:creationId xmlns:a16="http://schemas.microsoft.com/office/drawing/2014/main" id="{A12A3693-E8EB-4792-B75B-3DB1F23B12FF}"/>
              </a:ext>
            </a:extLst>
          </p:cNvPr>
          <p:cNvSpPr>
            <a:spLocks noGrp="1"/>
          </p:cNvSpPr>
          <p:nvPr>
            <p:ph sz="quarter" idx="21"/>
          </p:nvPr>
        </p:nvSpPr>
        <p:spPr>
          <a:xfrm>
            <a:off x="542925" y="1549400"/>
            <a:ext cx="11104642" cy="3974477"/>
          </a:xfrm>
        </p:spPr>
        <p:txBody>
          <a:bodyPr/>
          <a:lstStyle/>
          <a:p>
            <a:r>
              <a:rPr lang="da-DK" dirty="0"/>
              <a:t>Bedrifter </a:t>
            </a:r>
            <a:r>
              <a:rPr lang="da-DK" u="sng" dirty="0"/>
              <a:t>med</a:t>
            </a:r>
            <a:r>
              <a:rPr lang="da-DK" dirty="0"/>
              <a:t> plads til placering af NP-gødning</a:t>
            </a:r>
          </a:p>
          <a:p>
            <a:pPr lvl="1"/>
            <a:r>
              <a:rPr lang="da-DK" dirty="0"/>
              <a:t>Traditionel nedfældning med placering af NP-gødning</a:t>
            </a:r>
          </a:p>
          <a:p>
            <a:pPr lvl="1"/>
            <a:r>
              <a:rPr lang="da-DK" dirty="0"/>
              <a:t>Evt. placering</a:t>
            </a:r>
          </a:p>
          <a:p>
            <a:r>
              <a:rPr lang="da-DK" dirty="0"/>
              <a:t>Bedrifter </a:t>
            </a:r>
            <a:r>
              <a:rPr lang="da-DK" u="sng" dirty="0"/>
              <a:t>uden</a:t>
            </a:r>
            <a:r>
              <a:rPr lang="da-DK" dirty="0"/>
              <a:t> plads til placering af NP-gødning</a:t>
            </a:r>
          </a:p>
          <a:p>
            <a:pPr lvl="1"/>
            <a:r>
              <a:rPr lang="da-DK" dirty="0"/>
              <a:t>Placering af gylle</a:t>
            </a:r>
          </a:p>
          <a:p>
            <a:pPr lvl="1"/>
            <a:r>
              <a:rPr lang="da-DK" dirty="0"/>
              <a:t>Placeres i pløjet eller dybdeharvet og pakket jord</a:t>
            </a:r>
          </a:p>
          <a:p>
            <a:pPr lvl="1"/>
            <a:r>
              <a:rPr lang="da-DK" dirty="0"/>
              <a:t>Placeres få dage før majssåning</a:t>
            </a:r>
          </a:p>
          <a:p>
            <a:pPr lvl="1"/>
            <a:r>
              <a:rPr lang="da-DK" dirty="0"/>
              <a:t>Al gylle placeres</a:t>
            </a:r>
          </a:p>
          <a:p>
            <a:pPr lvl="1"/>
            <a:r>
              <a:rPr lang="da-DK" dirty="0"/>
              <a:t>Placeres i 9-10 cm dybde</a:t>
            </a:r>
          </a:p>
          <a:p>
            <a:pPr lvl="1"/>
            <a:r>
              <a:rPr lang="da-DK" dirty="0"/>
              <a:t>Der tilsættes en NI</a:t>
            </a:r>
          </a:p>
          <a:p>
            <a:pPr lvl="1"/>
            <a:endParaRPr lang="da-DK" dirty="0"/>
          </a:p>
          <a:p>
            <a:pPr lvl="1"/>
            <a:endParaRPr lang="da-DK" dirty="0"/>
          </a:p>
        </p:txBody>
      </p:sp>
      <p:pic>
        <p:nvPicPr>
          <p:cNvPr id="7" name="Billede 6">
            <a:extLst>
              <a:ext uri="{FF2B5EF4-FFF2-40B4-BE49-F238E27FC236}">
                <a16:creationId xmlns:a16="http://schemas.microsoft.com/office/drawing/2014/main" id="{656086E8-292D-4B8B-BD19-9AE0E3257B36}"/>
              </a:ext>
            </a:extLst>
          </p:cNvPr>
          <p:cNvPicPr>
            <a:picLocks noChangeAspect="1"/>
          </p:cNvPicPr>
          <p:nvPr/>
        </p:nvPicPr>
        <p:blipFill>
          <a:blip r:embed="rId2"/>
          <a:stretch>
            <a:fillRect/>
          </a:stretch>
        </p:blipFill>
        <p:spPr>
          <a:xfrm>
            <a:off x="7348770" y="1334123"/>
            <a:ext cx="4841643" cy="4359810"/>
          </a:xfrm>
          <a:prstGeom prst="rect">
            <a:avLst/>
          </a:prstGeom>
        </p:spPr>
      </p:pic>
    </p:spTree>
    <p:extLst>
      <p:ext uri="{BB962C8B-B14F-4D97-AF65-F5344CB8AC3E}">
        <p14:creationId xmlns:p14="http://schemas.microsoft.com/office/powerpoint/2010/main" val="24268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F03CA-30B3-4B95-9581-2D87F9842E3E}"/>
              </a:ext>
            </a:extLst>
          </p:cNvPr>
          <p:cNvSpPr>
            <a:spLocks noGrp="1"/>
          </p:cNvSpPr>
          <p:nvPr>
            <p:ph type="title"/>
          </p:nvPr>
        </p:nvSpPr>
        <p:spPr/>
        <p:txBody>
          <a:bodyPr/>
          <a:lstStyle/>
          <a:p>
            <a:r>
              <a:rPr lang="da-DK" dirty="0" err="1"/>
              <a:t>Fortørring</a:t>
            </a:r>
            <a:r>
              <a:rPr lang="da-DK" dirty="0"/>
              <a:t> af kløvergræs (udover vejret)</a:t>
            </a:r>
          </a:p>
        </p:txBody>
      </p:sp>
      <p:sp>
        <p:nvSpPr>
          <p:cNvPr id="3" name="Pladsholder til indhold 2">
            <a:extLst>
              <a:ext uri="{FF2B5EF4-FFF2-40B4-BE49-F238E27FC236}">
                <a16:creationId xmlns:a16="http://schemas.microsoft.com/office/drawing/2014/main" id="{A12A3693-E8EB-4792-B75B-3DB1F23B12FF}"/>
              </a:ext>
            </a:extLst>
          </p:cNvPr>
          <p:cNvSpPr>
            <a:spLocks noGrp="1"/>
          </p:cNvSpPr>
          <p:nvPr>
            <p:ph sz="quarter" idx="21"/>
          </p:nvPr>
        </p:nvSpPr>
        <p:spPr>
          <a:xfrm>
            <a:off x="529792" y="983336"/>
            <a:ext cx="11104642" cy="5143143"/>
          </a:xfrm>
        </p:spPr>
        <p:txBody>
          <a:bodyPr/>
          <a:lstStyle/>
          <a:p>
            <a:pPr lvl="1"/>
            <a:r>
              <a:rPr lang="da-DK" dirty="0"/>
              <a:t>Langsom </a:t>
            </a:r>
            <a:r>
              <a:rPr lang="da-DK" dirty="0" err="1"/>
              <a:t>fortørring</a:t>
            </a:r>
            <a:endParaRPr lang="da-DK" dirty="0"/>
          </a:p>
          <a:p>
            <a:pPr lvl="2"/>
            <a:r>
              <a:rPr lang="da-DK" sz="2000" dirty="0"/>
              <a:t>Stort lag skårlagt uden </a:t>
            </a:r>
            <a:r>
              <a:rPr lang="da-DK" sz="2000" dirty="0" err="1"/>
              <a:t>crimper</a:t>
            </a:r>
            <a:r>
              <a:rPr lang="da-DK" sz="2000" dirty="0"/>
              <a:t> og uden spredning</a:t>
            </a:r>
          </a:p>
          <a:p>
            <a:pPr lvl="2"/>
            <a:r>
              <a:rPr lang="da-DK" sz="2000" dirty="0"/>
              <a:t>Stort indhold af kløver (</a:t>
            </a:r>
            <a:r>
              <a:rPr lang="da-DK" sz="2000" dirty="0" err="1"/>
              <a:t>rødkløverbl</a:t>
            </a:r>
            <a:r>
              <a:rPr lang="da-DK" sz="2000" dirty="0"/>
              <a:t>. &gt; </a:t>
            </a:r>
            <a:r>
              <a:rPr lang="da-DK" sz="2000" dirty="0" err="1"/>
              <a:t>hvidkløverbl</a:t>
            </a:r>
            <a:r>
              <a:rPr lang="da-DK" sz="2000" dirty="0"/>
              <a:t>.)</a:t>
            </a:r>
          </a:p>
          <a:p>
            <a:pPr lvl="1"/>
            <a:r>
              <a:rPr lang="da-DK" dirty="0"/>
              <a:t>Hurtig </a:t>
            </a:r>
            <a:r>
              <a:rPr lang="da-DK" dirty="0" err="1"/>
              <a:t>fortørring</a:t>
            </a:r>
            <a:endParaRPr lang="da-DK" dirty="0"/>
          </a:p>
          <a:p>
            <a:pPr lvl="2"/>
            <a:r>
              <a:rPr lang="da-DK" sz="2000" dirty="0"/>
              <a:t>Lille lag</a:t>
            </a:r>
          </a:p>
          <a:p>
            <a:pPr lvl="2"/>
            <a:r>
              <a:rPr lang="da-DK" sz="2000" dirty="0"/>
              <a:t>Blandinger med strandsvingel (</a:t>
            </a:r>
            <a:r>
              <a:rPr lang="da-DK" sz="2000" dirty="0" err="1"/>
              <a:t>bl</a:t>
            </a:r>
            <a:r>
              <a:rPr lang="da-DK" sz="2000" dirty="0"/>
              <a:t>. 49, 50, 40, 41)</a:t>
            </a:r>
          </a:p>
          <a:p>
            <a:pPr lvl="1"/>
            <a:r>
              <a:rPr lang="da-DK" dirty="0"/>
              <a:t>Skårlæggerkapacitet svarer til rivekapacitet</a:t>
            </a:r>
          </a:p>
          <a:p>
            <a:pPr lvl="1"/>
            <a:r>
              <a:rPr lang="da-DK" dirty="0"/>
              <a:t>Lille lag - skårlæg med bånd eller riv lige efter skårlægning og </a:t>
            </a:r>
            <a:r>
              <a:rPr lang="da-DK" dirty="0" err="1"/>
              <a:t>sammel</a:t>
            </a:r>
            <a:r>
              <a:rPr lang="da-DK" dirty="0"/>
              <a:t> hurtig op</a:t>
            </a:r>
          </a:p>
          <a:p>
            <a:pPr lvl="1"/>
            <a:r>
              <a:rPr lang="da-DK" dirty="0"/>
              <a:t>Stort lag – spred inden 2 timer efter skårlægning</a:t>
            </a:r>
          </a:p>
          <a:p>
            <a:pPr lvl="1"/>
            <a:r>
              <a:rPr lang="da-DK" dirty="0"/>
              <a:t>Brug evt. værktøjerne</a:t>
            </a:r>
          </a:p>
          <a:p>
            <a:pPr lvl="2"/>
            <a:r>
              <a:rPr lang="da-DK" sz="2000" dirty="0"/>
              <a:t>Skårlægningsvejr</a:t>
            </a:r>
          </a:p>
          <a:p>
            <a:pPr lvl="2"/>
            <a:r>
              <a:rPr lang="da-DK" sz="2000" dirty="0" err="1"/>
              <a:t>fortørringsprognosen</a:t>
            </a:r>
            <a:endParaRPr lang="da-DK" sz="2000" dirty="0"/>
          </a:p>
          <a:p>
            <a:pPr lvl="2"/>
            <a:endParaRPr lang="da-DK" sz="2000" dirty="0"/>
          </a:p>
          <a:p>
            <a:pPr lvl="2"/>
            <a:endParaRPr lang="da-DK" sz="2000" dirty="0"/>
          </a:p>
        </p:txBody>
      </p:sp>
    </p:spTree>
    <p:extLst>
      <p:ext uri="{BB962C8B-B14F-4D97-AF65-F5344CB8AC3E}">
        <p14:creationId xmlns:p14="http://schemas.microsoft.com/office/powerpoint/2010/main" val="5722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Markforsøg</a:t>
            </a:r>
            <a:r>
              <a:rPr lang="en-GB" dirty="0"/>
              <a:t> 2019 </a:t>
            </a:r>
            <a:r>
              <a:rPr lang="en-GB" sz="4000" dirty="0"/>
              <a:t>(18 timer </a:t>
            </a:r>
            <a:r>
              <a:rPr lang="en-GB" sz="4000" dirty="0" err="1"/>
              <a:t>efter</a:t>
            </a:r>
            <a:r>
              <a:rPr lang="en-GB" sz="4000" dirty="0"/>
              <a:t> </a:t>
            </a:r>
            <a:r>
              <a:rPr lang="en-GB" sz="4000" dirty="0" err="1"/>
              <a:t>nedfældning</a:t>
            </a:r>
            <a:r>
              <a:rPr lang="en-GB" sz="4000" dirty="0"/>
              <a:t>)</a:t>
            </a:r>
          </a:p>
        </p:txBody>
      </p:sp>
      <p:sp>
        <p:nvSpPr>
          <p:cNvPr id="4" name="Pladsholder til slidenummer 3"/>
          <p:cNvSpPr>
            <a:spLocks noGrp="1"/>
          </p:cNvSpPr>
          <p:nvPr>
            <p:ph type="sldNum" sz="quarter" idx="12"/>
          </p:nvPr>
        </p:nvSpPr>
        <p:spPr/>
        <p:txBody>
          <a:bodyPr/>
          <a:lstStyle/>
          <a:p>
            <a:pPr fontAlgn="base">
              <a:spcBef>
                <a:spcPct val="0"/>
              </a:spcBef>
              <a:spcAft>
                <a:spcPct val="0"/>
              </a:spcAft>
              <a:defRPr/>
            </a:pPr>
            <a:fld id="{E90C1E0A-682D-40DC-B1EA-26C007FDC330}" type="slidenum">
              <a:rPr lang="da-DK">
                <a:solidFill>
                  <a:srgbClr val="000000"/>
                </a:solidFill>
                <a:latin typeface="AU Passata"/>
              </a:rPr>
              <a:pPr fontAlgn="base">
                <a:spcBef>
                  <a:spcPct val="0"/>
                </a:spcBef>
                <a:spcAft>
                  <a:spcPct val="0"/>
                </a:spcAft>
                <a:defRPr/>
              </a:pPr>
              <a:t>40</a:t>
            </a:fld>
            <a:endParaRPr lang="da-DK" dirty="0">
              <a:solidFill>
                <a:srgbClr val="000000"/>
              </a:solidFill>
              <a:latin typeface="AU Passata"/>
            </a:endParaRPr>
          </a:p>
        </p:txBody>
      </p:sp>
      <p:sp>
        <p:nvSpPr>
          <p:cNvPr id="5" name="Pladsholder til dato 4"/>
          <p:cNvSpPr>
            <a:spLocks noGrp="1"/>
          </p:cNvSpPr>
          <p:nvPr>
            <p:ph type="dt" sz="half" idx="10"/>
          </p:nvPr>
        </p:nvSpPr>
        <p:spPr/>
        <p:txBody>
          <a:bodyPr/>
          <a:lstStyle/>
          <a:p>
            <a:pPr fontAlgn="base">
              <a:lnSpc>
                <a:spcPts val="4799"/>
              </a:lnSpc>
              <a:spcBef>
                <a:spcPct val="0"/>
              </a:spcBef>
              <a:spcAft>
                <a:spcPct val="0"/>
              </a:spcAft>
            </a:pPr>
            <a:fld id="{14771963-F836-41B0-BFAB-790E49A65F15}" type="datetime1">
              <a:rPr lang="da-DK">
                <a:latin typeface="AU Passata" pitchFamily="34" charset="0"/>
              </a:rPr>
              <a:pPr fontAlgn="base">
                <a:lnSpc>
                  <a:spcPts val="4799"/>
                </a:lnSpc>
                <a:spcBef>
                  <a:spcPct val="0"/>
                </a:spcBef>
                <a:spcAft>
                  <a:spcPct val="0"/>
                </a:spcAft>
              </a:pPr>
              <a:t>05-05-2020</a:t>
            </a:fld>
            <a:r>
              <a:rPr lang="da-DK">
                <a:latin typeface="AU Passata" pitchFamily="34" charset="0"/>
              </a:rPr>
              <a:t>30-11-2017</a:t>
            </a:r>
            <a:endParaRPr lang="da-DK" dirty="0">
              <a:latin typeface="AU Passata" pitchFamily="34" charset="0"/>
            </a:endParaRPr>
          </a:p>
        </p:txBody>
      </p:sp>
      <p:pic>
        <p:nvPicPr>
          <p:cNvPr id="6" name="Billede 5"/>
          <p:cNvPicPr>
            <a:picLocks noChangeAspect="1"/>
          </p:cNvPicPr>
          <p:nvPr/>
        </p:nvPicPr>
        <p:blipFill>
          <a:blip r:embed="rId3"/>
          <a:stretch>
            <a:fillRect/>
          </a:stretch>
        </p:blipFill>
        <p:spPr>
          <a:xfrm>
            <a:off x="316707" y="1124744"/>
            <a:ext cx="3355810" cy="4477036"/>
          </a:xfrm>
          <a:prstGeom prst="rect">
            <a:avLst/>
          </a:prstGeom>
        </p:spPr>
      </p:pic>
      <p:sp>
        <p:nvSpPr>
          <p:cNvPr id="7" name="Tekstfelt 6"/>
          <p:cNvSpPr txBox="1"/>
          <p:nvPr/>
        </p:nvSpPr>
        <p:spPr>
          <a:xfrm>
            <a:off x="8255447" y="6381328"/>
            <a:ext cx="2124621" cy="233910"/>
          </a:xfrm>
          <a:prstGeom prst="rect">
            <a:avLst/>
          </a:prstGeom>
          <a:noFill/>
        </p:spPr>
        <p:txBody>
          <a:bodyPr wrap="none" lIns="0" tIns="0" rIns="0" bIns="0" rtlCol="0">
            <a:spAutoFit/>
          </a:bodyPr>
          <a:lstStyle/>
          <a:p>
            <a:pPr fontAlgn="base">
              <a:lnSpc>
                <a:spcPct val="95000"/>
              </a:lnSpc>
              <a:spcBef>
                <a:spcPct val="0"/>
              </a:spcBef>
              <a:spcAft>
                <a:spcPct val="0"/>
              </a:spcAft>
            </a:pPr>
            <a:r>
              <a:rPr lang="en-GB" sz="1600" dirty="0" err="1">
                <a:solidFill>
                  <a:srgbClr val="000000"/>
                </a:solidFill>
                <a:latin typeface="AU Passata"/>
              </a:rPr>
              <a:t>Foto</a:t>
            </a:r>
            <a:r>
              <a:rPr lang="en-GB" sz="1600" dirty="0">
                <a:solidFill>
                  <a:srgbClr val="000000"/>
                </a:solidFill>
                <a:latin typeface="AU Passata"/>
              </a:rPr>
              <a:t>: Peter S. Nielsen, AU</a:t>
            </a:r>
          </a:p>
        </p:txBody>
      </p:sp>
      <p:pic>
        <p:nvPicPr>
          <p:cNvPr id="8" name="Billede 7"/>
          <p:cNvPicPr>
            <a:picLocks noChangeAspect="1"/>
          </p:cNvPicPr>
          <p:nvPr/>
        </p:nvPicPr>
        <p:blipFill>
          <a:blip r:embed="rId4"/>
          <a:stretch>
            <a:fillRect/>
          </a:stretch>
        </p:blipFill>
        <p:spPr>
          <a:xfrm>
            <a:off x="4078983" y="1139464"/>
            <a:ext cx="3349717" cy="4462316"/>
          </a:xfrm>
          <a:prstGeom prst="rect">
            <a:avLst/>
          </a:prstGeom>
        </p:spPr>
      </p:pic>
      <p:pic>
        <p:nvPicPr>
          <p:cNvPr id="9" name="Billede 8"/>
          <p:cNvPicPr>
            <a:picLocks noChangeAspect="1"/>
          </p:cNvPicPr>
          <p:nvPr/>
        </p:nvPicPr>
        <p:blipFill>
          <a:blip r:embed="rId5"/>
          <a:stretch>
            <a:fillRect/>
          </a:stretch>
        </p:blipFill>
        <p:spPr>
          <a:xfrm>
            <a:off x="7821096" y="1157042"/>
            <a:ext cx="3334559" cy="4444738"/>
          </a:xfrm>
          <a:prstGeom prst="rect">
            <a:avLst/>
          </a:prstGeom>
        </p:spPr>
      </p:pic>
      <p:sp>
        <p:nvSpPr>
          <p:cNvPr id="10" name="Tekstfelt 9"/>
          <p:cNvSpPr txBox="1"/>
          <p:nvPr/>
        </p:nvSpPr>
        <p:spPr>
          <a:xfrm>
            <a:off x="1270671" y="5740295"/>
            <a:ext cx="867225" cy="409343"/>
          </a:xfrm>
          <a:prstGeom prst="rect">
            <a:avLst/>
          </a:prstGeom>
          <a:noFill/>
        </p:spPr>
        <p:txBody>
          <a:bodyPr wrap="none" lIns="0" tIns="0" rIns="0" bIns="0" rtlCol="0">
            <a:spAutoFit/>
          </a:bodyPr>
          <a:lstStyle/>
          <a:p>
            <a:pPr fontAlgn="base">
              <a:lnSpc>
                <a:spcPct val="95000"/>
              </a:lnSpc>
              <a:spcBef>
                <a:spcPct val="0"/>
              </a:spcBef>
              <a:spcAft>
                <a:spcPct val="0"/>
              </a:spcAft>
            </a:pPr>
            <a:r>
              <a:rPr lang="en-GB" sz="2800" dirty="0">
                <a:solidFill>
                  <a:srgbClr val="000000"/>
                </a:solidFill>
                <a:latin typeface="AU Passata"/>
              </a:rPr>
              <a:t>  8 cm</a:t>
            </a:r>
          </a:p>
        </p:txBody>
      </p:sp>
      <p:sp>
        <p:nvSpPr>
          <p:cNvPr id="11" name="Tekstfelt 10"/>
          <p:cNvSpPr txBox="1"/>
          <p:nvPr/>
        </p:nvSpPr>
        <p:spPr>
          <a:xfrm>
            <a:off x="8901676" y="5733308"/>
            <a:ext cx="1832489" cy="409343"/>
          </a:xfrm>
          <a:prstGeom prst="rect">
            <a:avLst/>
          </a:prstGeom>
          <a:noFill/>
        </p:spPr>
        <p:txBody>
          <a:bodyPr wrap="none" lIns="0" tIns="0" rIns="0" bIns="0" rtlCol="0">
            <a:spAutoFit/>
          </a:bodyPr>
          <a:lstStyle/>
          <a:p>
            <a:pPr fontAlgn="base">
              <a:lnSpc>
                <a:spcPct val="95000"/>
              </a:lnSpc>
              <a:spcBef>
                <a:spcPct val="0"/>
              </a:spcBef>
              <a:spcAft>
                <a:spcPct val="0"/>
              </a:spcAft>
            </a:pPr>
            <a:r>
              <a:rPr lang="en-GB" sz="2800" dirty="0">
                <a:solidFill>
                  <a:srgbClr val="000000"/>
                </a:solidFill>
                <a:latin typeface="AU Passata"/>
              </a:rPr>
              <a:t>26 cm </a:t>
            </a:r>
            <a:r>
              <a:rPr lang="en-GB" sz="2800" dirty="0" err="1">
                <a:solidFill>
                  <a:srgbClr val="000000"/>
                </a:solidFill>
                <a:latin typeface="AU Passata"/>
              </a:rPr>
              <a:t>skær</a:t>
            </a:r>
            <a:r>
              <a:rPr lang="en-GB" sz="2800" dirty="0">
                <a:solidFill>
                  <a:srgbClr val="000000"/>
                </a:solidFill>
                <a:latin typeface="AU Passata"/>
              </a:rPr>
              <a:t>  </a:t>
            </a:r>
          </a:p>
        </p:txBody>
      </p:sp>
      <p:sp>
        <p:nvSpPr>
          <p:cNvPr id="12" name="Tekstfelt 11"/>
          <p:cNvSpPr txBox="1"/>
          <p:nvPr/>
        </p:nvSpPr>
        <p:spPr>
          <a:xfrm>
            <a:off x="4994016" y="5733309"/>
            <a:ext cx="1376980" cy="409343"/>
          </a:xfrm>
          <a:prstGeom prst="rect">
            <a:avLst/>
          </a:prstGeom>
          <a:noFill/>
        </p:spPr>
        <p:txBody>
          <a:bodyPr wrap="none" lIns="0" tIns="0" rIns="0" bIns="0" rtlCol="0">
            <a:spAutoFit/>
          </a:bodyPr>
          <a:lstStyle/>
          <a:p>
            <a:pPr fontAlgn="base">
              <a:lnSpc>
                <a:spcPct val="95000"/>
              </a:lnSpc>
              <a:spcBef>
                <a:spcPct val="0"/>
              </a:spcBef>
              <a:spcAft>
                <a:spcPct val="0"/>
              </a:spcAft>
            </a:pPr>
            <a:r>
              <a:rPr lang="en-GB" sz="2800" dirty="0">
                <a:solidFill>
                  <a:srgbClr val="000000"/>
                </a:solidFill>
                <a:latin typeface="AU Passata"/>
              </a:rPr>
              <a:t>   17 cm   </a:t>
            </a:r>
          </a:p>
        </p:txBody>
      </p:sp>
    </p:spTree>
    <p:extLst>
      <p:ext uri="{BB962C8B-B14F-4D97-AF65-F5344CB8AC3E}">
        <p14:creationId xmlns:p14="http://schemas.microsoft.com/office/powerpoint/2010/main" val="1102922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23F1A-4E10-48A5-9952-06936064B7C8}"/>
              </a:ext>
            </a:extLst>
          </p:cNvPr>
          <p:cNvSpPr>
            <a:spLocks noGrp="1"/>
          </p:cNvSpPr>
          <p:nvPr>
            <p:ph type="title"/>
          </p:nvPr>
        </p:nvSpPr>
        <p:spPr/>
        <p:txBody>
          <a:bodyPr/>
          <a:lstStyle/>
          <a:p>
            <a:r>
              <a:rPr lang="da-DK" dirty="0" err="1"/>
              <a:t>Nitrifikationshæmmer</a:t>
            </a:r>
            <a:r>
              <a:rPr lang="da-DK" dirty="0"/>
              <a:t> til trad. nedfældet gylle</a:t>
            </a:r>
            <a:br>
              <a:rPr lang="da-DK" dirty="0"/>
            </a:br>
            <a:r>
              <a:rPr lang="da-DK" sz="2000" dirty="0"/>
              <a:t>3 forsøg 2019</a:t>
            </a:r>
          </a:p>
        </p:txBody>
      </p:sp>
      <p:graphicFrame>
        <p:nvGraphicFramePr>
          <p:cNvPr id="6" name="Diagram 5">
            <a:extLst>
              <a:ext uri="{FF2B5EF4-FFF2-40B4-BE49-F238E27FC236}">
                <a16:creationId xmlns:a16="http://schemas.microsoft.com/office/drawing/2014/main" id="{F964DE64-DA98-4A13-B311-A0F4BC17D7FE}"/>
              </a:ext>
            </a:extLst>
          </p:cNvPr>
          <p:cNvGraphicFramePr>
            <a:graphicFrameLocks/>
          </p:cNvGraphicFramePr>
          <p:nvPr/>
        </p:nvGraphicFramePr>
        <p:xfrm>
          <a:off x="529793" y="1205345"/>
          <a:ext cx="10037762"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F964DE64-DA98-4A13-B311-A0F4BC17D7FE}"/>
              </a:ext>
            </a:extLst>
          </p:cNvPr>
          <p:cNvGraphicFramePr>
            <a:graphicFrameLocks/>
          </p:cNvGraphicFramePr>
          <p:nvPr/>
        </p:nvGraphicFramePr>
        <p:xfrm>
          <a:off x="529793" y="1205345"/>
          <a:ext cx="10193625" cy="4769428"/>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4">
            <a:extLst>
              <a:ext uri="{FF2B5EF4-FFF2-40B4-BE49-F238E27FC236}">
                <a16:creationId xmlns:a16="http://schemas.microsoft.com/office/drawing/2014/main" id="{8BF6123B-F547-46F8-B428-478B437980BF}"/>
              </a:ext>
            </a:extLst>
          </p:cNvPr>
          <p:cNvSpPr/>
          <p:nvPr/>
        </p:nvSpPr>
        <p:spPr>
          <a:xfrm>
            <a:off x="1622858" y="1302708"/>
            <a:ext cx="2974194" cy="4672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ADE4EF48-D4DE-4C0B-A481-B27609A2200E}"/>
              </a:ext>
            </a:extLst>
          </p:cNvPr>
          <p:cNvSpPr/>
          <p:nvPr/>
        </p:nvSpPr>
        <p:spPr>
          <a:xfrm>
            <a:off x="4695367" y="1304796"/>
            <a:ext cx="2974194" cy="4672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Rektangel 8">
            <a:extLst>
              <a:ext uri="{FF2B5EF4-FFF2-40B4-BE49-F238E27FC236}">
                <a16:creationId xmlns:a16="http://schemas.microsoft.com/office/drawing/2014/main" id="{845DA31B-D483-44B0-9F5E-85F85310C9CA}"/>
              </a:ext>
            </a:extLst>
          </p:cNvPr>
          <p:cNvSpPr/>
          <p:nvPr/>
        </p:nvSpPr>
        <p:spPr>
          <a:xfrm>
            <a:off x="7749224" y="1315234"/>
            <a:ext cx="2974194" cy="4672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732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0E84EDE-510A-49A0-88D8-9B8CBD02368F}"/>
              </a:ext>
            </a:extLst>
          </p:cNvPr>
          <p:cNvSpPr>
            <a:spLocks noGrp="1"/>
          </p:cNvSpPr>
          <p:nvPr>
            <p:ph type="title"/>
          </p:nvPr>
        </p:nvSpPr>
        <p:spPr>
          <a:xfrm>
            <a:off x="529792" y="392885"/>
            <a:ext cx="11147201" cy="711638"/>
          </a:xfrm>
        </p:spPr>
        <p:txBody>
          <a:bodyPr/>
          <a:lstStyle/>
          <a:p>
            <a:r>
              <a:rPr lang="da-DK" dirty="0"/>
              <a:t>+ 240.000 ha efterafgrøder i 2020 end i 2019</a:t>
            </a:r>
            <a:br>
              <a:rPr lang="da-DK" dirty="0"/>
            </a:br>
            <a:r>
              <a:rPr lang="da-DK" dirty="0"/>
              <a:t>- 150 kg N pr. ha efterafgrøde, som underkendes (husdyrbrug)</a:t>
            </a:r>
            <a:br>
              <a:rPr lang="da-DK" dirty="0"/>
            </a:br>
            <a:endParaRPr lang="da-DK" sz="2000" dirty="0"/>
          </a:p>
        </p:txBody>
      </p:sp>
      <p:pic>
        <p:nvPicPr>
          <p:cNvPr id="16" name="Pladsholder til indhold 15">
            <a:extLst>
              <a:ext uri="{FF2B5EF4-FFF2-40B4-BE49-F238E27FC236}">
                <a16:creationId xmlns:a16="http://schemas.microsoft.com/office/drawing/2014/main" id="{3C0FE0D8-1062-4429-AB24-881FEAB3F323}"/>
              </a:ext>
            </a:extLst>
          </p:cNvPr>
          <p:cNvPicPr>
            <a:picLocks noGrp="1" noChangeAspect="1"/>
          </p:cNvPicPr>
          <p:nvPr>
            <p:ph sz="quarter" idx="22"/>
          </p:nvPr>
        </p:nvPicPr>
        <p:blipFill>
          <a:blip r:embed="rId2" cstate="print">
            <a:extLst>
              <a:ext uri="{28A0092B-C50C-407E-A947-70E740481C1C}">
                <a14:useLocalDpi xmlns:a14="http://schemas.microsoft.com/office/drawing/2010/main" val="0"/>
              </a:ext>
            </a:extLst>
          </a:blip>
          <a:stretch>
            <a:fillRect/>
          </a:stretch>
        </p:blipFill>
        <p:spPr>
          <a:xfrm>
            <a:off x="529792" y="2089771"/>
            <a:ext cx="4594225" cy="3063970"/>
          </a:xfrm>
        </p:spPr>
      </p:pic>
      <p:pic>
        <p:nvPicPr>
          <p:cNvPr id="42" name="Pladsholder til indhold 41">
            <a:extLst>
              <a:ext uri="{FF2B5EF4-FFF2-40B4-BE49-F238E27FC236}">
                <a16:creationId xmlns:a16="http://schemas.microsoft.com/office/drawing/2014/main" id="{EF1ED196-D9BC-48DE-A996-D2F93414CF29}"/>
              </a:ext>
            </a:extLst>
          </p:cNvPr>
          <p:cNvPicPr>
            <a:picLocks noGrp="1" noChangeAspect="1"/>
          </p:cNvPicPr>
          <p:nvPr>
            <p:ph sz="quarter" idx="24"/>
          </p:nvPr>
        </p:nvPicPr>
        <p:blipFill>
          <a:blip r:embed="rId3" cstate="print">
            <a:extLst>
              <a:ext uri="{28A0092B-C50C-407E-A947-70E740481C1C}">
                <a14:useLocalDpi xmlns:a14="http://schemas.microsoft.com/office/drawing/2010/main" val="0"/>
              </a:ext>
            </a:extLst>
          </a:blip>
          <a:stretch>
            <a:fillRect/>
          </a:stretch>
        </p:blipFill>
        <p:spPr>
          <a:xfrm>
            <a:off x="5847010" y="2088058"/>
            <a:ext cx="4596938" cy="3067396"/>
          </a:xfrm>
        </p:spPr>
      </p:pic>
      <p:sp>
        <p:nvSpPr>
          <p:cNvPr id="2" name="Pladsholder til tekst 1">
            <a:extLst>
              <a:ext uri="{FF2B5EF4-FFF2-40B4-BE49-F238E27FC236}">
                <a16:creationId xmlns:a16="http://schemas.microsoft.com/office/drawing/2014/main" id="{35539171-C606-4F65-B057-5D0516387BA6}"/>
              </a:ext>
            </a:extLst>
          </p:cNvPr>
          <p:cNvSpPr>
            <a:spLocks noGrp="1"/>
          </p:cNvSpPr>
          <p:nvPr>
            <p:ph type="body" sz="quarter" idx="25"/>
          </p:nvPr>
        </p:nvSpPr>
        <p:spPr/>
        <p:txBody>
          <a:bodyPr/>
          <a:lstStyle/>
          <a:p>
            <a:endParaRPr lang="da-DK"/>
          </a:p>
        </p:txBody>
      </p:sp>
      <p:sp>
        <p:nvSpPr>
          <p:cNvPr id="3" name="Pladsholder til tekst 2">
            <a:extLst>
              <a:ext uri="{FF2B5EF4-FFF2-40B4-BE49-F238E27FC236}">
                <a16:creationId xmlns:a16="http://schemas.microsoft.com/office/drawing/2014/main" id="{9850BFBF-8993-4003-AA04-328C4BB027D6}"/>
              </a:ext>
            </a:extLst>
          </p:cNvPr>
          <p:cNvSpPr>
            <a:spLocks noGrp="1"/>
          </p:cNvSpPr>
          <p:nvPr>
            <p:ph type="body" sz="quarter" idx="26"/>
          </p:nvPr>
        </p:nvSpPr>
        <p:spPr/>
        <p:txBody>
          <a:bodyPr/>
          <a:lstStyle/>
          <a:p>
            <a:endParaRPr lang="da-DK"/>
          </a:p>
        </p:txBody>
      </p:sp>
      <p:sp>
        <p:nvSpPr>
          <p:cNvPr id="18" name="Tekstfelt 17">
            <a:extLst>
              <a:ext uri="{FF2B5EF4-FFF2-40B4-BE49-F238E27FC236}">
                <a16:creationId xmlns:a16="http://schemas.microsoft.com/office/drawing/2014/main" id="{B38E157C-E64C-4EC5-9E1C-8CFD5173D6D5}"/>
              </a:ext>
            </a:extLst>
          </p:cNvPr>
          <p:cNvSpPr txBox="1"/>
          <p:nvPr/>
        </p:nvSpPr>
        <p:spPr>
          <a:xfrm>
            <a:off x="7779757" y="1322334"/>
            <a:ext cx="26641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a:ea typeface="+mn-ea"/>
                <a:cs typeface="+mn-cs"/>
              </a:rPr>
              <a:t>Bredspredning</a:t>
            </a:r>
          </a:p>
        </p:txBody>
      </p:sp>
      <p:sp>
        <p:nvSpPr>
          <p:cNvPr id="19" name="Tekstfelt 18">
            <a:extLst>
              <a:ext uri="{FF2B5EF4-FFF2-40B4-BE49-F238E27FC236}">
                <a16:creationId xmlns:a16="http://schemas.microsoft.com/office/drawing/2014/main" id="{C8CB732C-6E18-4506-A809-5AD6A20D0048}"/>
              </a:ext>
            </a:extLst>
          </p:cNvPr>
          <p:cNvSpPr txBox="1"/>
          <p:nvPr/>
        </p:nvSpPr>
        <p:spPr>
          <a:xfrm>
            <a:off x="2281947" y="1311697"/>
            <a:ext cx="1958870"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a:ea typeface="+mn-ea"/>
                <a:cs typeface="+mn-cs"/>
              </a:rPr>
              <a:t>Radsåning</a:t>
            </a:r>
          </a:p>
        </p:txBody>
      </p:sp>
      <p:sp>
        <p:nvSpPr>
          <p:cNvPr id="24" name="Tekstfelt 23">
            <a:extLst>
              <a:ext uri="{FF2B5EF4-FFF2-40B4-BE49-F238E27FC236}">
                <a16:creationId xmlns:a16="http://schemas.microsoft.com/office/drawing/2014/main" id="{161B7AB1-1557-4398-8DA3-19A7082C4797}"/>
              </a:ext>
            </a:extLst>
          </p:cNvPr>
          <p:cNvSpPr txBox="1"/>
          <p:nvPr/>
        </p:nvSpPr>
        <p:spPr>
          <a:xfrm>
            <a:off x="529792" y="5489310"/>
            <a:ext cx="566501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2 forsøg 2017, Oversigten 2017, side 182</a:t>
            </a:r>
          </a:p>
        </p:txBody>
      </p:sp>
      <p:sp>
        <p:nvSpPr>
          <p:cNvPr id="37" name="Tekstfelt 36">
            <a:extLst>
              <a:ext uri="{FF2B5EF4-FFF2-40B4-BE49-F238E27FC236}">
                <a16:creationId xmlns:a16="http://schemas.microsoft.com/office/drawing/2014/main" id="{8C9805FA-DE00-49F5-876B-943E175EABD1}"/>
              </a:ext>
            </a:extLst>
          </p:cNvPr>
          <p:cNvSpPr txBox="1"/>
          <p:nvPr/>
        </p:nvSpPr>
        <p:spPr>
          <a:xfrm>
            <a:off x="6363499" y="2636223"/>
            <a:ext cx="3922549" cy="1354217"/>
          </a:xfrm>
          <a:prstGeom prst="rect">
            <a:avLst/>
          </a:prstGeom>
          <a:solidFill>
            <a:schemeClr val="tx1">
              <a:alpha val="40000"/>
            </a:schemeClr>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rial"/>
                <a:ea typeface="+mn-ea"/>
                <a:cs typeface="+mn-cs"/>
              </a:rPr>
              <a:t>Dækning i sept.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rial"/>
                <a:ea typeface="+mn-ea"/>
                <a:cs typeface="+mn-cs"/>
              </a:rPr>
              <a:t>5 %</a:t>
            </a:r>
          </a:p>
        </p:txBody>
      </p:sp>
      <p:sp>
        <p:nvSpPr>
          <p:cNvPr id="38" name="Tekstfelt 37">
            <a:extLst>
              <a:ext uri="{FF2B5EF4-FFF2-40B4-BE49-F238E27FC236}">
                <a16:creationId xmlns:a16="http://schemas.microsoft.com/office/drawing/2014/main" id="{2B71BA77-F090-4DB2-902A-134EBE73809F}"/>
              </a:ext>
            </a:extLst>
          </p:cNvPr>
          <p:cNvSpPr txBox="1"/>
          <p:nvPr/>
        </p:nvSpPr>
        <p:spPr>
          <a:xfrm>
            <a:off x="1070230" y="2656111"/>
            <a:ext cx="3922549" cy="1354217"/>
          </a:xfrm>
          <a:prstGeom prst="rect">
            <a:avLst/>
          </a:prstGeom>
          <a:solidFill>
            <a:schemeClr val="tx1">
              <a:alpha val="40000"/>
            </a:schemeClr>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rial"/>
                <a:ea typeface="+mn-ea"/>
                <a:cs typeface="+mn-cs"/>
              </a:rPr>
              <a:t>Dækning i sept.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rial"/>
                <a:ea typeface="+mn-ea"/>
                <a:cs typeface="+mn-cs"/>
              </a:rPr>
              <a:t>25 %</a:t>
            </a:r>
          </a:p>
        </p:txBody>
      </p:sp>
    </p:spTree>
    <p:extLst>
      <p:ext uri="{BB962C8B-B14F-4D97-AF65-F5344CB8AC3E}">
        <p14:creationId xmlns:p14="http://schemas.microsoft.com/office/powerpoint/2010/main" val="227531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2282D-0F8C-4BDA-BDDF-863520107767}"/>
              </a:ext>
            </a:extLst>
          </p:cNvPr>
          <p:cNvSpPr>
            <a:spLocks noGrp="1"/>
          </p:cNvSpPr>
          <p:nvPr>
            <p:ph type="title"/>
          </p:nvPr>
        </p:nvSpPr>
        <p:spPr/>
        <p:txBody>
          <a:bodyPr/>
          <a:lstStyle/>
          <a:p>
            <a:endParaRPr lang="da-DK"/>
          </a:p>
        </p:txBody>
      </p:sp>
      <p:pic>
        <p:nvPicPr>
          <p:cNvPr id="8" name="Pladsholder til indhold 7">
            <a:extLst>
              <a:ext uri="{FF2B5EF4-FFF2-40B4-BE49-F238E27FC236}">
                <a16:creationId xmlns:a16="http://schemas.microsoft.com/office/drawing/2014/main" id="{C96F2AA3-1574-460A-BB87-4DDA0DEBF05A}"/>
              </a:ext>
            </a:extLst>
          </p:cNvPr>
          <p:cNvPicPr>
            <a:picLocks noGrp="1" noChangeAspect="1"/>
          </p:cNvPicPr>
          <p:nvPr>
            <p:ph sz="quarter" idx="22"/>
          </p:nvPr>
        </p:nvPicPr>
        <p:blipFill rotWithShape="1">
          <a:blip r:embed="rId2" cstate="print">
            <a:extLst>
              <a:ext uri="{28A0092B-C50C-407E-A947-70E740481C1C}">
                <a14:useLocalDpi xmlns:a14="http://schemas.microsoft.com/office/drawing/2010/main" val="0"/>
              </a:ext>
            </a:extLst>
          </a:blip>
          <a:srcRect t="14724" b="7125"/>
          <a:stretch/>
        </p:blipFill>
        <p:spPr>
          <a:xfrm>
            <a:off x="238153" y="-147621"/>
            <a:ext cx="11952259" cy="7005621"/>
          </a:xfrm>
        </p:spPr>
      </p:pic>
      <p:sp>
        <p:nvSpPr>
          <p:cNvPr id="5" name="Pladsholder til tekst 4">
            <a:extLst>
              <a:ext uri="{FF2B5EF4-FFF2-40B4-BE49-F238E27FC236}">
                <a16:creationId xmlns:a16="http://schemas.microsoft.com/office/drawing/2014/main" id="{554C32A9-344A-4762-9756-A414BF7537F8}"/>
              </a:ext>
            </a:extLst>
          </p:cNvPr>
          <p:cNvSpPr>
            <a:spLocks noGrp="1"/>
          </p:cNvSpPr>
          <p:nvPr>
            <p:ph type="body" sz="quarter" idx="25"/>
          </p:nvPr>
        </p:nvSpPr>
        <p:spPr/>
        <p:txBody>
          <a:bodyPr/>
          <a:lstStyle/>
          <a:p>
            <a:endParaRPr lang="da-DK" dirty="0"/>
          </a:p>
        </p:txBody>
      </p:sp>
      <p:sp>
        <p:nvSpPr>
          <p:cNvPr id="6" name="Pladsholder til tekst 5">
            <a:extLst>
              <a:ext uri="{FF2B5EF4-FFF2-40B4-BE49-F238E27FC236}">
                <a16:creationId xmlns:a16="http://schemas.microsoft.com/office/drawing/2014/main" id="{D98DA8BD-6A23-4973-B0E3-892B4E944791}"/>
              </a:ext>
            </a:extLst>
          </p:cNvPr>
          <p:cNvSpPr>
            <a:spLocks noGrp="1"/>
          </p:cNvSpPr>
          <p:nvPr>
            <p:ph type="body" sz="quarter" idx="26"/>
          </p:nvPr>
        </p:nvSpPr>
        <p:spPr/>
        <p:txBody>
          <a:bodyPr/>
          <a:lstStyle/>
          <a:p>
            <a:endParaRPr lang="da-DK"/>
          </a:p>
        </p:txBody>
      </p:sp>
      <p:sp>
        <p:nvSpPr>
          <p:cNvPr id="9" name="Tekstfelt 8">
            <a:extLst>
              <a:ext uri="{FF2B5EF4-FFF2-40B4-BE49-F238E27FC236}">
                <a16:creationId xmlns:a16="http://schemas.microsoft.com/office/drawing/2014/main" id="{660433B5-59E5-41DF-9DB5-69537D41FAE1}"/>
              </a:ext>
            </a:extLst>
          </p:cNvPr>
          <p:cNvSpPr txBox="1"/>
          <p:nvPr/>
        </p:nvSpPr>
        <p:spPr>
          <a:xfrm>
            <a:off x="8585258" y="6550223"/>
            <a:ext cx="3605154" cy="307777"/>
          </a:xfrm>
          <a:prstGeom prst="rect">
            <a:avLst/>
          </a:prstGeom>
          <a:solidFill>
            <a:schemeClr val="tx1">
              <a:alpha val="36000"/>
            </a:scheme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white"/>
                </a:solidFill>
                <a:effectLst/>
                <a:uLnTx/>
                <a:uFillTx/>
                <a:latin typeface="Arial"/>
                <a:ea typeface="+mn-ea"/>
                <a:cs typeface="+mn-cs"/>
              </a:rPr>
              <a:t>Foto: John Hansen, LandboSyd</a:t>
            </a:r>
          </a:p>
        </p:txBody>
      </p:sp>
    </p:spTree>
    <p:extLst>
      <p:ext uri="{BB962C8B-B14F-4D97-AF65-F5344CB8AC3E}">
        <p14:creationId xmlns:p14="http://schemas.microsoft.com/office/powerpoint/2010/main" val="2025585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F865A-A8D8-4C36-B5B9-9B06ADF7027A}"/>
              </a:ext>
            </a:extLst>
          </p:cNvPr>
          <p:cNvSpPr>
            <a:spLocks noGrp="1"/>
          </p:cNvSpPr>
          <p:nvPr>
            <p:ph type="title"/>
          </p:nvPr>
        </p:nvSpPr>
        <p:spPr>
          <a:xfrm>
            <a:off x="529792" y="96594"/>
            <a:ext cx="9385731" cy="711638"/>
          </a:xfrm>
        </p:spPr>
        <p:txBody>
          <a:bodyPr/>
          <a:lstStyle/>
          <a:p>
            <a:r>
              <a:rPr lang="da-DK" dirty="0"/>
              <a:t>Hjadstrup Maskinstation</a:t>
            </a:r>
          </a:p>
        </p:txBody>
      </p:sp>
      <p:sp>
        <p:nvSpPr>
          <p:cNvPr id="3" name="Pladsholder til indhold 2">
            <a:extLst>
              <a:ext uri="{FF2B5EF4-FFF2-40B4-BE49-F238E27FC236}">
                <a16:creationId xmlns:a16="http://schemas.microsoft.com/office/drawing/2014/main" id="{0F1F1685-0572-47E3-8EEE-7E4091C513AD}"/>
              </a:ext>
            </a:extLst>
          </p:cNvPr>
          <p:cNvSpPr>
            <a:spLocks noGrp="1"/>
          </p:cNvSpPr>
          <p:nvPr>
            <p:ph sz="quarter" idx="22"/>
          </p:nvPr>
        </p:nvSpPr>
        <p:spPr/>
        <p:txBody>
          <a:bodyPr/>
          <a:lstStyle/>
          <a:p>
            <a:endParaRPr lang="da-DK"/>
          </a:p>
        </p:txBody>
      </p:sp>
      <p:sp>
        <p:nvSpPr>
          <p:cNvPr id="4" name="Pladsholder til indhold 3">
            <a:extLst>
              <a:ext uri="{FF2B5EF4-FFF2-40B4-BE49-F238E27FC236}">
                <a16:creationId xmlns:a16="http://schemas.microsoft.com/office/drawing/2014/main" id="{A2619622-6BE9-4940-8B15-1397578E7133}"/>
              </a:ext>
            </a:extLst>
          </p:cNvPr>
          <p:cNvSpPr>
            <a:spLocks noGrp="1"/>
          </p:cNvSpPr>
          <p:nvPr>
            <p:ph sz="quarter" idx="24"/>
          </p:nvPr>
        </p:nvSpPr>
        <p:spPr/>
        <p:txBody>
          <a:bodyPr/>
          <a:lstStyle/>
          <a:p>
            <a:endParaRPr lang="da-DK"/>
          </a:p>
        </p:txBody>
      </p:sp>
      <p:sp>
        <p:nvSpPr>
          <p:cNvPr id="5" name="Pladsholder til tekst 4">
            <a:extLst>
              <a:ext uri="{FF2B5EF4-FFF2-40B4-BE49-F238E27FC236}">
                <a16:creationId xmlns:a16="http://schemas.microsoft.com/office/drawing/2014/main" id="{4D2C86C0-B1C4-41CE-BBB6-3C8205143D00}"/>
              </a:ext>
            </a:extLst>
          </p:cNvPr>
          <p:cNvSpPr>
            <a:spLocks noGrp="1"/>
          </p:cNvSpPr>
          <p:nvPr>
            <p:ph type="body" sz="quarter" idx="25"/>
          </p:nvPr>
        </p:nvSpPr>
        <p:spPr/>
        <p:txBody>
          <a:bodyPr/>
          <a:lstStyle/>
          <a:p>
            <a:endParaRPr lang="da-DK"/>
          </a:p>
        </p:txBody>
      </p:sp>
      <p:sp>
        <p:nvSpPr>
          <p:cNvPr id="6" name="Pladsholder til tekst 5">
            <a:extLst>
              <a:ext uri="{FF2B5EF4-FFF2-40B4-BE49-F238E27FC236}">
                <a16:creationId xmlns:a16="http://schemas.microsoft.com/office/drawing/2014/main" id="{BB9B0637-F02E-4813-B815-2A81879E59A7}"/>
              </a:ext>
            </a:extLst>
          </p:cNvPr>
          <p:cNvSpPr>
            <a:spLocks noGrp="1"/>
          </p:cNvSpPr>
          <p:nvPr>
            <p:ph type="body" sz="quarter" idx="26"/>
          </p:nvPr>
        </p:nvSpPr>
        <p:spPr/>
        <p:txBody>
          <a:bodyPr/>
          <a:lstStyle/>
          <a:p>
            <a:endParaRPr lang="da-DK"/>
          </a:p>
        </p:txBody>
      </p:sp>
      <p:pic>
        <p:nvPicPr>
          <p:cNvPr id="7" name="Billede 6">
            <a:extLst>
              <a:ext uri="{FF2B5EF4-FFF2-40B4-BE49-F238E27FC236}">
                <a16:creationId xmlns:a16="http://schemas.microsoft.com/office/drawing/2014/main" id="{40000526-FF00-4CEE-B88A-6F02A80C0145}"/>
              </a:ext>
            </a:extLst>
          </p:cNvPr>
          <p:cNvPicPr>
            <a:picLocks noChangeAspect="1"/>
          </p:cNvPicPr>
          <p:nvPr/>
        </p:nvPicPr>
        <p:blipFill>
          <a:blip r:embed="rId2"/>
          <a:stretch>
            <a:fillRect/>
          </a:stretch>
        </p:blipFill>
        <p:spPr>
          <a:xfrm>
            <a:off x="529792" y="714694"/>
            <a:ext cx="10114724" cy="5689532"/>
          </a:xfrm>
          <a:prstGeom prst="rect">
            <a:avLst/>
          </a:prstGeom>
        </p:spPr>
      </p:pic>
    </p:spTree>
    <p:extLst>
      <p:ext uri="{BB962C8B-B14F-4D97-AF65-F5344CB8AC3E}">
        <p14:creationId xmlns:p14="http://schemas.microsoft.com/office/powerpoint/2010/main" val="657027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C293AB4A-8AC4-4BC1-BC8C-9D22F8FF37F7}"/>
              </a:ext>
            </a:extLst>
          </p:cNvPr>
          <p:cNvSpPr/>
          <p:nvPr/>
        </p:nvSpPr>
        <p:spPr>
          <a:xfrm>
            <a:off x="1963631" y="1558636"/>
            <a:ext cx="3398077" cy="3746992"/>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 name="Titel 1">
            <a:extLst>
              <a:ext uri="{FF2B5EF4-FFF2-40B4-BE49-F238E27FC236}">
                <a16:creationId xmlns:a16="http://schemas.microsoft.com/office/drawing/2014/main" id="{97C155A9-C354-4BBF-9F31-C9294EABF73C}"/>
              </a:ext>
            </a:extLst>
          </p:cNvPr>
          <p:cNvSpPr>
            <a:spLocks noGrp="1"/>
          </p:cNvSpPr>
          <p:nvPr>
            <p:ph type="title"/>
          </p:nvPr>
        </p:nvSpPr>
        <p:spPr/>
        <p:txBody>
          <a:bodyPr/>
          <a:lstStyle/>
          <a:p>
            <a:r>
              <a:rPr lang="da-DK" dirty="0"/>
              <a:t>Bæredygtige dyrkningssystemer i majs</a:t>
            </a:r>
            <a:br>
              <a:rPr lang="da-DK" dirty="0"/>
            </a:br>
            <a:r>
              <a:rPr lang="da-DK" sz="2000" dirty="0"/>
              <a:t>3 forsøg 2019</a:t>
            </a:r>
          </a:p>
        </p:txBody>
      </p:sp>
      <p:graphicFrame>
        <p:nvGraphicFramePr>
          <p:cNvPr id="4" name="Diagram 3">
            <a:extLst>
              <a:ext uri="{FF2B5EF4-FFF2-40B4-BE49-F238E27FC236}">
                <a16:creationId xmlns:a16="http://schemas.microsoft.com/office/drawing/2014/main" id="{D84482EE-942B-4BED-ABED-E940C36C7773}"/>
              </a:ext>
            </a:extLst>
          </p:cNvPr>
          <p:cNvGraphicFramePr>
            <a:graphicFrameLocks/>
          </p:cNvGraphicFramePr>
          <p:nvPr/>
        </p:nvGraphicFramePr>
        <p:xfrm>
          <a:off x="529793" y="1366981"/>
          <a:ext cx="10156680" cy="44888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boks 4">
            <a:extLst>
              <a:ext uri="{FF2B5EF4-FFF2-40B4-BE49-F238E27FC236}">
                <a16:creationId xmlns:a16="http://schemas.microsoft.com/office/drawing/2014/main" id="{26104752-48E4-49B6-9D91-B1074B79F69F}"/>
              </a:ext>
            </a:extLst>
          </p:cNvPr>
          <p:cNvSpPr txBox="1"/>
          <p:nvPr/>
        </p:nvSpPr>
        <p:spPr>
          <a:xfrm>
            <a:off x="1587114" y="5437383"/>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1/4</a:t>
            </a:r>
          </a:p>
        </p:txBody>
      </p:sp>
      <p:sp>
        <p:nvSpPr>
          <p:cNvPr id="6" name="Tekstboks 4">
            <a:extLst>
              <a:ext uri="{FF2B5EF4-FFF2-40B4-BE49-F238E27FC236}">
                <a16:creationId xmlns:a16="http://schemas.microsoft.com/office/drawing/2014/main" id="{ABC27025-018C-445F-843E-62AF86EFD499}"/>
              </a:ext>
            </a:extLst>
          </p:cNvPr>
          <p:cNvSpPr txBox="1"/>
          <p:nvPr/>
        </p:nvSpPr>
        <p:spPr>
          <a:xfrm>
            <a:off x="2950769" y="5436857"/>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1/5</a:t>
            </a:r>
          </a:p>
        </p:txBody>
      </p:sp>
      <p:sp>
        <p:nvSpPr>
          <p:cNvPr id="7" name="Tekstboks 4">
            <a:extLst>
              <a:ext uri="{FF2B5EF4-FFF2-40B4-BE49-F238E27FC236}">
                <a16:creationId xmlns:a16="http://schemas.microsoft.com/office/drawing/2014/main" id="{FE5D4EE9-26A9-4DCD-A75F-66712615F3E3}"/>
              </a:ext>
            </a:extLst>
          </p:cNvPr>
          <p:cNvSpPr txBox="1"/>
          <p:nvPr/>
        </p:nvSpPr>
        <p:spPr>
          <a:xfrm>
            <a:off x="4404655" y="5438690"/>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8" name="Tekstboks 4">
            <a:extLst>
              <a:ext uri="{FF2B5EF4-FFF2-40B4-BE49-F238E27FC236}">
                <a16:creationId xmlns:a16="http://schemas.microsoft.com/office/drawing/2014/main" id="{D855D8D9-C1BB-4C28-854A-A22A5F2B7EDC}"/>
              </a:ext>
            </a:extLst>
          </p:cNvPr>
          <p:cNvSpPr txBox="1"/>
          <p:nvPr/>
        </p:nvSpPr>
        <p:spPr>
          <a:xfrm>
            <a:off x="5761462" y="5415522"/>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1/7</a:t>
            </a:r>
          </a:p>
        </p:txBody>
      </p:sp>
      <p:sp>
        <p:nvSpPr>
          <p:cNvPr id="9" name="Tekstboks 4">
            <a:extLst>
              <a:ext uri="{FF2B5EF4-FFF2-40B4-BE49-F238E27FC236}">
                <a16:creationId xmlns:a16="http://schemas.microsoft.com/office/drawing/2014/main" id="{F8BA9F38-681A-4052-ABE2-CC6BA3B38288}"/>
              </a:ext>
            </a:extLst>
          </p:cNvPr>
          <p:cNvSpPr txBox="1"/>
          <p:nvPr/>
        </p:nvSpPr>
        <p:spPr>
          <a:xfrm>
            <a:off x="7222196" y="5440548"/>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1/8</a:t>
            </a:r>
          </a:p>
        </p:txBody>
      </p:sp>
      <p:sp>
        <p:nvSpPr>
          <p:cNvPr id="10" name="Tekstboks 4">
            <a:extLst>
              <a:ext uri="{FF2B5EF4-FFF2-40B4-BE49-F238E27FC236}">
                <a16:creationId xmlns:a16="http://schemas.microsoft.com/office/drawing/2014/main" id="{EFACC768-F811-4103-8853-F0D47ACF784D}"/>
              </a:ext>
            </a:extLst>
          </p:cNvPr>
          <p:cNvSpPr txBox="1"/>
          <p:nvPr/>
        </p:nvSpPr>
        <p:spPr>
          <a:xfrm>
            <a:off x="8682930" y="5442406"/>
            <a:ext cx="61266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1/9</a:t>
            </a:r>
          </a:p>
        </p:txBody>
      </p:sp>
      <p:sp>
        <p:nvSpPr>
          <p:cNvPr id="11" name="Tekstboks 4">
            <a:extLst>
              <a:ext uri="{FF2B5EF4-FFF2-40B4-BE49-F238E27FC236}">
                <a16:creationId xmlns:a16="http://schemas.microsoft.com/office/drawing/2014/main" id="{CFAD3CFC-D795-4848-9096-70CBC6E0C8C5}"/>
              </a:ext>
            </a:extLst>
          </p:cNvPr>
          <p:cNvSpPr txBox="1"/>
          <p:nvPr/>
        </p:nvSpPr>
        <p:spPr>
          <a:xfrm>
            <a:off x="10027873" y="5394189"/>
            <a:ext cx="784189"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1/10</a:t>
            </a:r>
          </a:p>
        </p:txBody>
      </p:sp>
      <p:sp>
        <p:nvSpPr>
          <p:cNvPr id="12" name="Tekstboks 4">
            <a:extLst>
              <a:ext uri="{FF2B5EF4-FFF2-40B4-BE49-F238E27FC236}">
                <a16:creationId xmlns:a16="http://schemas.microsoft.com/office/drawing/2014/main" id="{F41C0FCB-B803-4F15-98F3-2BAC9666075B}"/>
              </a:ext>
            </a:extLst>
          </p:cNvPr>
          <p:cNvSpPr txBox="1"/>
          <p:nvPr/>
        </p:nvSpPr>
        <p:spPr>
          <a:xfrm rot="16200000">
            <a:off x="2585230" y="3639929"/>
            <a:ext cx="2052165" cy="461665"/>
          </a:xfrm>
          <a:prstGeom prst="rect">
            <a:avLst/>
          </a:prstGeom>
          <a:solidFill>
            <a:schemeClr val="bg1">
              <a:alpha val="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Strandsvingel</a:t>
            </a:r>
          </a:p>
        </p:txBody>
      </p:sp>
      <p:sp>
        <p:nvSpPr>
          <p:cNvPr id="14" name="Rektangel 13">
            <a:extLst>
              <a:ext uri="{FF2B5EF4-FFF2-40B4-BE49-F238E27FC236}">
                <a16:creationId xmlns:a16="http://schemas.microsoft.com/office/drawing/2014/main" id="{4304B81A-2B4C-48A3-BC3F-EFC93915D169}"/>
              </a:ext>
            </a:extLst>
          </p:cNvPr>
          <p:cNvSpPr/>
          <p:nvPr/>
        </p:nvSpPr>
        <p:spPr>
          <a:xfrm>
            <a:off x="9535002" y="1565563"/>
            <a:ext cx="2125617" cy="3746992"/>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5" name="Tekstboks 4">
            <a:extLst>
              <a:ext uri="{FF2B5EF4-FFF2-40B4-BE49-F238E27FC236}">
                <a16:creationId xmlns:a16="http://schemas.microsoft.com/office/drawing/2014/main" id="{8239CE79-BFF6-482D-A13F-25AE9C52953F}"/>
              </a:ext>
            </a:extLst>
          </p:cNvPr>
          <p:cNvSpPr txBox="1"/>
          <p:nvPr/>
        </p:nvSpPr>
        <p:spPr>
          <a:xfrm rot="16200000">
            <a:off x="3275396" y="3639929"/>
            <a:ext cx="2052165" cy="461665"/>
          </a:xfrm>
          <a:prstGeom prst="rect">
            <a:avLst/>
          </a:prstGeom>
          <a:solidFill>
            <a:schemeClr val="bg1">
              <a:alpha val="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Strandsvingel</a:t>
            </a:r>
          </a:p>
        </p:txBody>
      </p:sp>
      <p:sp>
        <p:nvSpPr>
          <p:cNvPr id="16" name="Tekstboks 4">
            <a:extLst>
              <a:ext uri="{FF2B5EF4-FFF2-40B4-BE49-F238E27FC236}">
                <a16:creationId xmlns:a16="http://schemas.microsoft.com/office/drawing/2014/main" id="{5EFCE638-FB5D-4322-A370-F275D444BB2B}"/>
              </a:ext>
            </a:extLst>
          </p:cNvPr>
          <p:cNvSpPr txBox="1"/>
          <p:nvPr/>
        </p:nvSpPr>
        <p:spPr>
          <a:xfrm rot="16200000">
            <a:off x="3209834" y="3017721"/>
            <a:ext cx="3358612" cy="461665"/>
          </a:xfrm>
          <a:prstGeom prst="rect">
            <a:avLst/>
          </a:prstGeom>
          <a:solidFill>
            <a:schemeClr val="bg1">
              <a:alpha val="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Alm. rajgræs +/- cikorie</a:t>
            </a:r>
          </a:p>
        </p:txBody>
      </p:sp>
      <p:sp>
        <p:nvSpPr>
          <p:cNvPr id="17" name="Tekstboks 4">
            <a:extLst>
              <a:ext uri="{FF2B5EF4-FFF2-40B4-BE49-F238E27FC236}">
                <a16:creationId xmlns:a16="http://schemas.microsoft.com/office/drawing/2014/main" id="{4F3B192B-A7E8-4DF5-BF45-63B9E3093E40}"/>
              </a:ext>
            </a:extLst>
          </p:cNvPr>
          <p:cNvSpPr txBox="1"/>
          <p:nvPr/>
        </p:nvSpPr>
        <p:spPr>
          <a:xfrm rot="16200000">
            <a:off x="4499882" y="3658364"/>
            <a:ext cx="2015295" cy="461665"/>
          </a:xfrm>
          <a:prstGeom prst="rect">
            <a:avLst/>
          </a:prstGeom>
          <a:solidFill>
            <a:schemeClr val="bg1">
              <a:alpha val="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Alm. rajgræs </a:t>
            </a:r>
          </a:p>
        </p:txBody>
      </p:sp>
      <p:sp>
        <p:nvSpPr>
          <p:cNvPr id="22" name="Tekstboks 4">
            <a:extLst>
              <a:ext uri="{FF2B5EF4-FFF2-40B4-BE49-F238E27FC236}">
                <a16:creationId xmlns:a16="http://schemas.microsoft.com/office/drawing/2014/main" id="{29DA53F3-9265-4F07-BCD4-1BBD35F4A089}"/>
              </a:ext>
            </a:extLst>
          </p:cNvPr>
          <p:cNvSpPr txBox="1"/>
          <p:nvPr/>
        </p:nvSpPr>
        <p:spPr>
          <a:xfrm>
            <a:off x="2746829" y="6049502"/>
            <a:ext cx="1657826"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a:ea typeface="+mn-ea"/>
                <a:cs typeface="+mn-cs"/>
              </a:rPr>
              <a:t>Såning 7/5</a:t>
            </a:r>
          </a:p>
        </p:txBody>
      </p:sp>
      <p:sp>
        <p:nvSpPr>
          <p:cNvPr id="23" name="Nedadgående pil 7">
            <a:extLst>
              <a:ext uri="{FF2B5EF4-FFF2-40B4-BE49-F238E27FC236}">
                <a16:creationId xmlns:a16="http://schemas.microsoft.com/office/drawing/2014/main" id="{1136A9F2-80DD-4ECE-AB08-69E8868CB1AB}"/>
              </a:ext>
            </a:extLst>
          </p:cNvPr>
          <p:cNvSpPr/>
          <p:nvPr/>
        </p:nvSpPr>
        <p:spPr>
          <a:xfrm rot="10800000">
            <a:off x="3518232" y="5516169"/>
            <a:ext cx="168048" cy="66671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604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4777F-850A-4ED3-8AD3-EFAA52A3390F}"/>
              </a:ext>
            </a:extLst>
          </p:cNvPr>
          <p:cNvSpPr>
            <a:spLocks noGrp="1"/>
          </p:cNvSpPr>
          <p:nvPr>
            <p:ph type="title"/>
          </p:nvPr>
        </p:nvSpPr>
        <p:spPr/>
        <p:txBody>
          <a:bodyPr/>
          <a:lstStyle/>
          <a:p>
            <a:r>
              <a:rPr lang="da-DK" dirty="0"/>
              <a:t>Bæredygtige dyrkningssystemer i majs</a:t>
            </a:r>
            <a:br>
              <a:rPr lang="da-DK" dirty="0"/>
            </a:br>
            <a:r>
              <a:rPr lang="da-DK" sz="2000" dirty="0"/>
              <a:t>2 forsøg 2019 (majs </a:t>
            </a:r>
            <a:r>
              <a:rPr lang="da-DK" sz="2000" dirty="0" err="1"/>
              <a:t>forfrugt</a:t>
            </a:r>
            <a:r>
              <a:rPr lang="da-DK" sz="2000" dirty="0"/>
              <a:t>)</a:t>
            </a:r>
            <a:endParaRPr lang="da-DK" dirty="0"/>
          </a:p>
        </p:txBody>
      </p:sp>
      <p:graphicFrame>
        <p:nvGraphicFramePr>
          <p:cNvPr id="5" name="Diagram 4">
            <a:extLst>
              <a:ext uri="{FF2B5EF4-FFF2-40B4-BE49-F238E27FC236}">
                <a16:creationId xmlns:a16="http://schemas.microsoft.com/office/drawing/2014/main" id="{02FBBE58-7208-407B-A8A6-601B03CFCD7C}"/>
              </a:ext>
            </a:extLst>
          </p:cNvPr>
          <p:cNvGraphicFramePr>
            <a:graphicFrameLocks/>
          </p:cNvGraphicFramePr>
          <p:nvPr/>
        </p:nvGraphicFramePr>
        <p:xfrm>
          <a:off x="675266" y="1236517"/>
          <a:ext cx="10006589" cy="4831773"/>
        </p:xfrm>
        <a:graphic>
          <a:graphicData uri="http://schemas.openxmlformats.org/drawingml/2006/chart">
            <c:chart xmlns:c="http://schemas.openxmlformats.org/drawingml/2006/chart" xmlns:r="http://schemas.openxmlformats.org/officeDocument/2006/relationships" r:id="rId2"/>
          </a:graphicData>
        </a:graphic>
      </p:graphicFrame>
      <p:sp>
        <p:nvSpPr>
          <p:cNvPr id="4" name="Rektangel 3">
            <a:extLst>
              <a:ext uri="{FF2B5EF4-FFF2-40B4-BE49-F238E27FC236}">
                <a16:creationId xmlns:a16="http://schemas.microsoft.com/office/drawing/2014/main" id="{0C690674-42E1-49F3-A68B-880DD7DBE524}"/>
              </a:ext>
            </a:extLst>
          </p:cNvPr>
          <p:cNvSpPr/>
          <p:nvPr/>
        </p:nvSpPr>
        <p:spPr>
          <a:xfrm>
            <a:off x="1798223" y="1236517"/>
            <a:ext cx="1684013" cy="43849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ktangel 5">
            <a:extLst>
              <a:ext uri="{FF2B5EF4-FFF2-40B4-BE49-F238E27FC236}">
                <a16:creationId xmlns:a16="http://schemas.microsoft.com/office/drawing/2014/main" id="{A30CDE8F-695E-4D95-95E5-53781767B20F}"/>
              </a:ext>
            </a:extLst>
          </p:cNvPr>
          <p:cNvSpPr/>
          <p:nvPr/>
        </p:nvSpPr>
        <p:spPr>
          <a:xfrm>
            <a:off x="3634636" y="1236517"/>
            <a:ext cx="7047219" cy="43849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5E6A8FA8-2E17-4F35-B243-DF2CC014B658}"/>
              </a:ext>
            </a:extLst>
          </p:cNvPr>
          <p:cNvSpPr/>
          <p:nvPr/>
        </p:nvSpPr>
        <p:spPr>
          <a:xfrm>
            <a:off x="3871850" y="5586845"/>
            <a:ext cx="3286395" cy="5160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2AC571AD-CF62-454E-AE2B-894A833D2699}"/>
              </a:ext>
            </a:extLst>
          </p:cNvPr>
          <p:cNvSpPr/>
          <p:nvPr/>
        </p:nvSpPr>
        <p:spPr>
          <a:xfrm>
            <a:off x="776614" y="1941534"/>
            <a:ext cx="475989" cy="1828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738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2A48F-C9F5-4EA2-9ABE-0EE5E103064C}"/>
              </a:ext>
            </a:extLst>
          </p:cNvPr>
          <p:cNvSpPr>
            <a:spLocks noGrp="1"/>
          </p:cNvSpPr>
          <p:nvPr>
            <p:ph type="title"/>
          </p:nvPr>
        </p:nvSpPr>
        <p:spPr/>
        <p:txBody>
          <a:bodyPr/>
          <a:lstStyle/>
          <a:p>
            <a:r>
              <a:rPr lang="da-DK" dirty="0"/>
              <a:t>Bæredygtige dyrkningssystemer i majs</a:t>
            </a:r>
            <a:br>
              <a:rPr lang="da-DK" dirty="0"/>
            </a:br>
            <a:r>
              <a:rPr lang="da-DK" sz="2000" dirty="0"/>
              <a:t>2 forsøg 2019 (majs </a:t>
            </a:r>
            <a:r>
              <a:rPr lang="da-DK" sz="2000" dirty="0" err="1"/>
              <a:t>forfrugt</a:t>
            </a:r>
            <a:r>
              <a:rPr lang="da-DK" sz="2000" dirty="0"/>
              <a:t>)</a:t>
            </a:r>
            <a:endParaRPr lang="da-DK" dirty="0"/>
          </a:p>
        </p:txBody>
      </p:sp>
      <p:graphicFrame>
        <p:nvGraphicFramePr>
          <p:cNvPr id="4" name="Diagram 3">
            <a:extLst>
              <a:ext uri="{FF2B5EF4-FFF2-40B4-BE49-F238E27FC236}">
                <a16:creationId xmlns:a16="http://schemas.microsoft.com/office/drawing/2014/main" id="{5A2A191D-B303-4E62-97C4-69089DDEE6FA}"/>
              </a:ext>
            </a:extLst>
          </p:cNvPr>
          <p:cNvGraphicFramePr>
            <a:graphicFrameLocks/>
          </p:cNvGraphicFramePr>
          <p:nvPr/>
        </p:nvGraphicFramePr>
        <p:xfrm>
          <a:off x="529792" y="1205345"/>
          <a:ext cx="9985808" cy="4696691"/>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3D4E987E-4A42-4207-B4CC-F6C9595129F2}"/>
              </a:ext>
            </a:extLst>
          </p:cNvPr>
          <p:cNvSpPr/>
          <p:nvPr/>
        </p:nvSpPr>
        <p:spPr>
          <a:xfrm>
            <a:off x="3363976" y="1340284"/>
            <a:ext cx="3500287" cy="45617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ktangel 5">
            <a:extLst>
              <a:ext uri="{FF2B5EF4-FFF2-40B4-BE49-F238E27FC236}">
                <a16:creationId xmlns:a16="http://schemas.microsoft.com/office/drawing/2014/main" id="{0546F720-7ADE-4CE5-8484-05C9B7749C78}"/>
              </a:ext>
            </a:extLst>
          </p:cNvPr>
          <p:cNvSpPr/>
          <p:nvPr/>
        </p:nvSpPr>
        <p:spPr>
          <a:xfrm>
            <a:off x="6896872" y="1340285"/>
            <a:ext cx="3500287" cy="45617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97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D5028-9B3F-49AE-B3E8-D9B0912CC4BF}"/>
              </a:ext>
            </a:extLst>
          </p:cNvPr>
          <p:cNvSpPr>
            <a:spLocks noGrp="1"/>
          </p:cNvSpPr>
          <p:nvPr>
            <p:ph type="title"/>
          </p:nvPr>
        </p:nvSpPr>
        <p:spPr>
          <a:xfrm>
            <a:off x="542925" y="392885"/>
            <a:ext cx="9372598" cy="711638"/>
          </a:xfrm>
        </p:spPr>
        <p:txBody>
          <a:bodyPr/>
          <a:lstStyle/>
          <a:p>
            <a:r>
              <a:rPr lang="da-DK" dirty="0"/>
              <a:t>Bæredygtige dyrkningssystemer i majs</a:t>
            </a:r>
            <a:br>
              <a:rPr lang="da-DK" dirty="0"/>
            </a:br>
            <a:r>
              <a:rPr lang="da-DK" sz="2000" dirty="0"/>
              <a:t>1 forsøg 2019 (</a:t>
            </a:r>
            <a:r>
              <a:rPr lang="da-DK" sz="2000" dirty="0" err="1"/>
              <a:t>forfrugt</a:t>
            </a:r>
            <a:r>
              <a:rPr lang="da-DK" sz="2000" dirty="0"/>
              <a:t> kløvergræs – meget højt udbytteniveau)</a:t>
            </a:r>
            <a:endParaRPr lang="da-DK" dirty="0"/>
          </a:p>
        </p:txBody>
      </p:sp>
      <p:graphicFrame>
        <p:nvGraphicFramePr>
          <p:cNvPr id="4" name="Diagram 3">
            <a:extLst>
              <a:ext uri="{FF2B5EF4-FFF2-40B4-BE49-F238E27FC236}">
                <a16:creationId xmlns:a16="http://schemas.microsoft.com/office/drawing/2014/main" id="{8B24F744-94DA-46C1-8087-862284DA50F2}"/>
              </a:ext>
            </a:extLst>
          </p:cNvPr>
          <p:cNvGraphicFramePr>
            <a:graphicFrameLocks/>
          </p:cNvGraphicFramePr>
          <p:nvPr/>
        </p:nvGraphicFramePr>
        <p:xfrm>
          <a:off x="542925" y="1298864"/>
          <a:ext cx="10107757" cy="4675909"/>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10BFA5E4-6628-4641-9105-F553010BA415}"/>
              </a:ext>
            </a:extLst>
          </p:cNvPr>
          <p:cNvSpPr/>
          <p:nvPr/>
        </p:nvSpPr>
        <p:spPr>
          <a:xfrm>
            <a:off x="5869739" y="1628384"/>
            <a:ext cx="2535226" cy="38329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373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4B7F2-4076-44E0-9061-05D6BD54804D}"/>
              </a:ext>
            </a:extLst>
          </p:cNvPr>
          <p:cNvSpPr>
            <a:spLocks noGrp="1"/>
          </p:cNvSpPr>
          <p:nvPr>
            <p:ph type="title"/>
          </p:nvPr>
        </p:nvSpPr>
        <p:spPr>
          <a:xfrm>
            <a:off x="529792" y="392885"/>
            <a:ext cx="10768685" cy="711638"/>
          </a:xfrm>
        </p:spPr>
        <p:txBody>
          <a:bodyPr/>
          <a:lstStyle/>
          <a:p>
            <a:r>
              <a:rPr lang="da-DK" dirty="0"/>
              <a:t>Efterafgrøder – anbefaling</a:t>
            </a:r>
          </a:p>
        </p:txBody>
      </p:sp>
      <p:sp>
        <p:nvSpPr>
          <p:cNvPr id="3" name="Pladsholder til indhold 2">
            <a:extLst>
              <a:ext uri="{FF2B5EF4-FFF2-40B4-BE49-F238E27FC236}">
                <a16:creationId xmlns:a16="http://schemas.microsoft.com/office/drawing/2014/main" id="{1274BC3B-3495-4FF3-85D9-2EEF4E18249E}"/>
              </a:ext>
            </a:extLst>
          </p:cNvPr>
          <p:cNvSpPr>
            <a:spLocks noGrp="1"/>
          </p:cNvSpPr>
          <p:nvPr>
            <p:ph sz="quarter" idx="21"/>
          </p:nvPr>
        </p:nvSpPr>
        <p:spPr>
          <a:xfrm>
            <a:off x="529792" y="1248775"/>
            <a:ext cx="11104642" cy="4148139"/>
          </a:xfrm>
        </p:spPr>
        <p:txBody>
          <a:bodyPr/>
          <a:lstStyle/>
          <a:p>
            <a:r>
              <a:rPr lang="da-DK" dirty="0"/>
              <a:t>Radsåning med trykhjul er bedste </a:t>
            </a:r>
            <a:r>
              <a:rPr lang="da-DK" dirty="0" err="1"/>
              <a:t>såteknik</a:t>
            </a:r>
            <a:endParaRPr lang="da-DK" dirty="0"/>
          </a:p>
          <a:p>
            <a:r>
              <a:rPr lang="da-DK" dirty="0"/>
              <a:t>Majs 5-6 blade</a:t>
            </a:r>
          </a:p>
          <a:p>
            <a:pPr lvl="1"/>
            <a:r>
              <a:rPr lang="da-DK" dirty="0"/>
              <a:t>6-10 kg alm. rajgræs pr. ha, evt. halv </a:t>
            </a:r>
            <a:r>
              <a:rPr lang="da-DK" dirty="0" err="1"/>
              <a:t>diploid</a:t>
            </a:r>
            <a:r>
              <a:rPr lang="da-DK" dirty="0"/>
              <a:t> og halv </a:t>
            </a:r>
            <a:r>
              <a:rPr lang="da-DK" dirty="0" err="1"/>
              <a:t>tetraploid</a:t>
            </a:r>
            <a:r>
              <a:rPr lang="da-DK" dirty="0"/>
              <a:t>. Mest ved dårligt </a:t>
            </a:r>
            <a:r>
              <a:rPr lang="da-DK" dirty="0" err="1"/>
              <a:t>såbed</a:t>
            </a:r>
            <a:r>
              <a:rPr lang="da-DK" dirty="0"/>
              <a:t>, tørre forhold og stor andel af </a:t>
            </a:r>
            <a:r>
              <a:rPr lang="da-DK" dirty="0" err="1"/>
              <a:t>tetraploid</a:t>
            </a:r>
            <a:r>
              <a:rPr lang="da-DK" dirty="0"/>
              <a:t> rajgræs</a:t>
            </a:r>
          </a:p>
          <a:p>
            <a:pPr lvl="1"/>
            <a:r>
              <a:rPr lang="da-DK" dirty="0"/>
              <a:t>6 kg </a:t>
            </a:r>
            <a:r>
              <a:rPr lang="da-DK" dirty="0" err="1"/>
              <a:t>tetraploid</a:t>
            </a:r>
            <a:r>
              <a:rPr lang="da-DK" dirty="0"/>
              <a:t> alm. rajgræs + 0,5-1,0 kg cikorie pr. ha</a:t>
            </a:r>
          </a:p>
          <a:p>
            <a:r>
              <a:rPr lang="da-DK" dirty="0"/>
              <a:t>Majs 8-10 blade (sen såning)</a:t>
            </a:r>
          </a:p>
          <a:p>
            <a:pPr lvl="1"/>
            <a:r>
              <a:rPr lang="da-DK" dirty="0"/>
              <a:t>6-10 kg </a:t>
            </a:r>
            <a:r>
              <a:rPr lang="da-DK" dirty="0" err="1"/>
              <a:t>diploid</a:t>
            </a:r>
            <a:r>
              <a:rPr lang="da-DK" dirty="0"/>
              <a:t> </a:t>
            </a:r>
            <a:r>
              <a:rPr lang="da-DK" dirty="0" err="1"/>
              <a:t>ital</a:t>
            </a:r>
            <a:r>
              <a:rPr lang="da-DK" dirty="0"/>
              <a:t>. rajgræs eller hybridrajgræs pr. ha. Mest ved dårligt </a:t>
            </a:r>
            <a:r>
              <a:rPr lang="da-DK" dirty="0" err="1"/>
              <a:t>såbed</a:t>
            </a:r>
            <a:r>
              <a:rPr lang="da-DK" dirty="0"/>
              <a:t>, tørre forhold og med hybrid rajgræs. </a:t>
            </a:r>
          </a:p>
          <a:p>
            <a:r>
              <a:rPr lang="da-DK" dirty="0"/>
              <a:t>Især i majsmarker efter flere års majsdyrkning</a:t>
            </a:r>
          </a:p>
          <a:p>
            <a:pPr lvl="1"/>
            <a:r>
              <a:rPr lang="da-DK" dirty="0"/>
              <a:t>25-30 kg N pr. ha langs majsrækkerne ved radrensning og såning af efterafgrøde. </a:t>
            </a:r>
          </a:p>
          <a:p>
            <a:endParaRPr lang="da-DK" dirty="0"/>
          </a:p>
        </p:txBody>
      </p:sp>
    </p:spTree>
    <p:extLst>
      <p:ext uri="{BB962C8B-B14F-4D97-AF65-F5344CB8AC3E}">
        <p14:creationId xmlns:p14="http://schemas.microsoft.com/office/powerpoint/2010/main" val="39824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6D85C-A3EE-4272-AA67-9C29814D20E5}"/>
              </a:ext>
            </a:extLst>
          </p:cNvPr>
          <p:cNvSpPr>
            <a:spLocks noGrp="1"/>
          </p:cNvSpPr>
          <p:nvPr>
            <p:ph type="title"/>
          </p:nvPr>
        </p:nvSpPr>
        <p:spPr>
          <a:xfrm>
            <a:off x="529792" y="235483"/>
            <a:ext cx="9385731" cy="711638"/>
          </a:xfrm>
        </p:spPr>
        <p:txBody>
          <a:bodyPr/>
          <a:lstStyle/>
          <a:p>
            <a:r>
              <a:rPr lang="da-DK" dirty="0"/>
              <a:t>Skårlægningsvejr – landmand.dk</a:t>
            </a:r>
          </a:p>
        </p:txBody>
      </p:sp>
      <p:pic>
        <p:nvPicPr>
          <p:cNvPr id="4" name="Billede 3">
            <a:extLst>
              <a:ext uri="{FF2B5EF4-FFF2-40B4-BE49-F238E27FC236}">
                <a16:creationId xmlns:a16="http://schemas.microsoft.com/office/drawing/2014/main" id="{DB73C39F-5BB4-4A4A-A58E-F3F5FD4A1DF9}"/>
              </a:ext>
            </a:extLst>
          </p:cNvPr>
          <p:cNvPicPr>
            <a:picLocks noChangeAspect="1"/>
          </p:cNvPicPr>
          <p:nvPr/>
        </p:nvPicPr>
        <p:blipFill>
          <a:blip r:embed="rId2"/>
          <a:stretch>
            <a:fillRect/>
          </a:stretch>
        </p:blipFill>
        <p:spPr>
          <a:xfrm>
            <a:off x="542925" y="947122"/>
            <a:ext cx="6421173" cy="5840178"/>
          </a:xfrm>
          <a:prstGeom prst="rect">
            <a:avLst/>
          </a:prstGeom>
        </p:spPr>
      </p:pic>
      <p:sp>
        <p:nvSpPr>
          <p:cNvPr id="5" name="Rektangel 4">
            <a:extLst>
              <a:ext uri="{FF2B5EF4-FFF2-40B4-BE49-F238E27FC236}">
                <a16:creationId xmlns:a16="http://schemas.microsoft.com/office/drawing/2014/main" id="{DC527BF7-8F33-4BFA-B744-E88879E01B76}"/>
              </a:ext>
            </a:extLst>
          </p:cNvPr>
          <p:cNvSpPr/>
          <p:nvPr/>
        </p:nvSpPr>
        <p:spPr>
          <a:xfrm>
            <a:off x="542925" y="6152606"/>
            <a:ext cx="2396218" cy="5160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6" name="Rektangel 5">
            <a:extLst>
              <a:ext uri="{FF2B5EF4-FFF2-40B4-BE49-F238E27FC236}">
                <a16:creationId xmlns:a16="http://schemas.microsoft.com/office/drawing/2014/main" id="{BB9C254A-EF4C-4A48-9581-FB8786F95427}"/>
              </a:ext>
            </a:extLst>
          </p:cNvPr>
          <p:cNvSpPr/>
          <p:nvPr/>
        </p:nvSpPr>
        <p:spPr>
          <a:xfrm>
            <a:off x="3490776" y="1750423"/>
            <a:ext cx="3249658" cy="296747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7" name="Pil: nedad 6">
            <a:extLst>
              <a:ext uri="{FF2B5EF4-FFF2-40B4-BE49-F238E27FC236}">
                <a16:creationId xmlns:a16="http://schemas.microsoft.com/office/drawing/2014/main" id="{3FA5912B-C685-4FAC-8AFC-4D29B9F541ED}"/>
              </a:ext>
            </a:extLst>
          </p:cNvPr>
          <p:cNvSpPr/>
          <p:nvPr/>
        </p:nvSpPr>
        <p:spPr>
          <a:xfrm rot="18487734">
            <a:off x="3584101" y="3060660"/>
            <a:ext cx="338820" cy="978408"/>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8" name="Pil: nedad 7">
            <a:extLst>
              <a:ext uri="{FF2B5EF4-FFF2-40B4-BE49-F238E27FC236}">
                <a16:creationId xmlns:a16="http://schemas.microsoft.com/office/drawing/2014/main" id="{98304E4D-BE05-4940-8A62-746557D1538C}"/>
              </a:ext>
            </a:extLst>
          </p:cNvPr>
          <p:cNvSpPr/>
          <p:nvPr/>
        </p:nvSpPr>
        <p:spPr>
          <a:xfrm rot="18487734">
            <a:off x="5339288" y="3378007"/>
            <a:ext cx="249860" cy="978408"/>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9" name="Pil: nedad 8">
            <a:extLst>
              <a:ext uri="{FF2B5EF4-FFF2-40B4-BE49-F238E27FC236}">
                <a16:creationId xmlns:a16="http://schemas.microsoft.com/office/drawing/2014/main" id="{E72D1C92-9214-48FC-84CF-B5157A8BA4EE}"/>
              </a:ext>
            </a:extLst>
          </p:cNvPr>
          <p:cNvSpPr/>
          <p:nvPr/>
        </p:nvSpPr>
        <p:spPr>
          <a:xfrm rot="18487734">
            <a:off x="2965793" y="1492619"/>
            <a:ext cx="338820" cy="978408"/>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0" name="Pil: nedad 9">
            <a:extLst>
              <a:ext uri="{FF2B5EF4-FFF2-40B4-BE49-F238E27FC236}">
                <a16:creationId xmlns:a16="http://schemas.microsoft.com/office/drawing/2014/main" id="{DDD61511-A562-4608-A81E-63238B3DC39B}"/>
              </a:ext>
            </a:extLst>
          </p:cNvPr>
          <p:cNvSpPr/>
          <p:nvPr/>
        </p:nvSpPr>
        <p:spPr>
          <a:xfrm rot="10800000">
            <a:off x="3339709" y="4595049"/>
            <a:ext cx="338820" cy="978408"/>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42867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D0A70-1705-499C-BBD5-FD629BFEC0A5}"/>
              </a:ext>
            </a:extLst>
          </p:cNvPr>
          <p:cNvSpPr>
            <a:spLocks noGrp="1"/>
          </p:cNvSpPr>
          <p:nvPr>
            <p:ph type="title"/>
          </p:nvPr>
        </p:nvSpPr>
        <p:spPr/>
        <p:txBody>
          <a:bodyPr/>
          <a:lstStyle/>
          <a:p>
            <a:endParaRPr lang="da-DK" dirty="0"/>
          </a:p>
        </p:txBody>
      </p:sp>
      <p:pic>
        <p:nvPicPr>
          <p:cNvPr id="4" name="Billede 3">
            <a:extLst>
              <a:ext uri="{FF2B5EF4-FFF2-40B4-BE49-F238E27FC236}">
                <a16:creationId xmlns:a16="http://schemas.microsoft.com/office/drawing/2014/main" id="{A8F186F7-8210-4E6E-9106-49D5CE5C8F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26224" y="531021"/>
            <a:ext cx="6861924" cy="5792031"/>
          </a:xfrm>
          <a:prstGeom prst="rect">
            <a:avLst/>
          </a:prstGeom>
        </p:spPr>
      </p:pic>
      <p:pic>
        <p:nvPicPr>
          <p:cNvPr id="5" name="Billede 4">
            <a:extLst>
              <a:ext uri="{FF2B5EF4-FFF2-40B4-BE49-F238E27FC236}">
                <a16:creationId xmlns:a16="http://schemas.microsoft.com/office/drawing/2014/main" id="{88A0F05B-2237-4632-9BF4-EF9B147836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9661" y="0"/>
            <a:ext cx="5792032" cy="6858000"/>
          </a:xfrm>
          <a:prstGeom prst="rect">
            <a:avLst/>
          </a:prstGeom>
        </p:spPr>
      </p:pic>
      <p:sp>
        <p:nvSpPr>
          <p:cNvPr id="6" name="Tekstfelt 5">
            <a:extLst>
              <a:ext uri="{FF2B5EF4-FFF2-40B4-BE49-F238E27FC236}">
                <a16:creationId xmlns:a16="http://schemas.microsoft.com/office/drawing/2014/main" id="{573BF905-65D3-49BC-BB1D-749D7CDDB598}"/>
              </a:ext>
            </a:extLst>
          </p:cNvPr>
          <p:cNvSpPr txBox="1"/>
          <p:nvPr/>
        </p:nvSpPr>
        <p:spPr>
          <a:xfrm>
            <a:off x="1634693" y="5048250"/>
            <a:ext cx="2689657" cy="738664"/>
          </a:xfrm>
          <a:prstGeom prst="rect">
            <a:avLst/>
          </a:prstGeom>
          <a:solidFill>
            <a:schemeClr val="tx2">
              <a:alpha val="29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a:ln>
                  <a:noFill/>
                </a:ln>
                <a:solidFill>
                  <a:prstClr val="white"/>
                </a:solidFill>
                <a:effectLst/>
                <a:uLnTx/>
                <a:uFillTx/>
                <a:latin typeface="Arial"/>
                <a:ea typeface="+mn-ea"/>
                <a:cs typeface="+mn-cs"/>
              </a:rPr>
              <a:t>5 blade</a:t>
            </a:r>
          </a:p>
        </p:txBody>
      </p:sp>
      <p:sp>
        <p:nvSpPr>
          <p:cNvPr id="8" name="Tekstfelt 7">
            <a:extLst>
              <a:ext uri="{FF2B5EF4-FFF2-40B4-BE49-F238E27FC236}">
                <a16:creationId xmlns:a16="http://schemas.microsoft.com/office/drawing/2014/main" id="{BAEAEC87-1E81-4875-B599-A376A2D2C331}"/>
              </a:ext>
            </a:extLst>
          </p:cNvPr>
          <p:cNvSpPr txBox="1"/>
          <p:nvPr/>
        </p:nvSpPr>
        <p:spPr>
          <a:xfrm>
            <a:off x="8083118" y="4924425"/>
            <a:ext cx="2689657" cy="738664"/>
          </a:xfrm>
          <a:prstGeom prst="rect">
            <a:avLst/>
          </a:prstGeom>
          <a:solidFill>
            <a:schemeClr val="tx2">
              <a:alpha val="29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a:ln>
                  <a:noFill/>
                </a:ln>
                <a:solidFill>
                  <a:prstClr val="white"/>
                </a:solidFill>
                <a:effectLst/>
                <a:uLnTx/>
                <a:uFillTx/>
                <a:latin typeface="Arial"/>
                <a:ea typeface="+mn-ea"/>
                <a:cs typeface="+mn-cs"/>
              </a:rPr>
              <a:t>8 blade</a:t>
            </a:r>
          </a:p>
        </p:txBody>
      </p:sp>
      <p:pic>
        <p:nvPicPr>
          <p:cNvPr id="3" name="Billede 2">
            <a:extLst>
              <a:ext uri="{FF2B5EF4-FFF2-40B4-BE49-F238E27FC236}">
                <a16:creationId xmlns:a16="http://schemas.microsoft.com/office/drawing/2014/main" id="{64B823D1-31BC-4BAD-850F-E03DF93BBB12}"/>
              </a:ext>
            </a:extLst>
          </p:cNvPr>
          <p:cNvPicPr>
            <a:picLocks noChangeAspect="1"/>
          </p:cNvPicPr>
          <p:nvPr/>
        </p:nvPicPr>
        <p:blipFill>
          <a:blip r:embed="rId5"/>
          <a:stretch>
            <a:fillRect/>
          </a:stretch>
        </p:blipFill>
        <p:spPr>
          <a:xfrm>
            <a:off x="3306088" y="6569616"/>
            <a:ext cx="2694666" cy="377985"/>
          </a:xfrm>
          <a:prstGeom prst="rect">
            <a:avLst/>
          </a:prstGeom>
        </p:spPr>
      </p:pic>
      <p:sp>
        <p:nvSpPr>
          <p:cNvPr id="9" name="Tekstfelt 8">
            <a:extLst>
              <a:ext uri="{FF2B5EF4-FFF2-40B4-BE49-F238E27FC236}">
                <a16:creationId xmlns:a16="http://schemas.microsoft.com/office/drawing/2014/main" id="{F4AD9FC5-9F6B-4EB2-89D9-CAF2CCFB1015}"/>
              </a:ext>
            </a:extLst>
          </p:cNvPr>
          <p:cNvSpPr txBox="1"/>
          <p:nvPr/>
        </p:nvSpPr>
        <p:spPr>
          <a:xfrm>
            <a:off x="9427946" y="6642555"/>
            <a:ext cx="2516715" cy="215444"/>
          </a:xfrm>
          <a:prstGeom prst="rect">
            <a:avLst/>
          </a:prstGeom>
          <a:solidFill>
            <a:schemeClr val="tx1">
              <a:alpha val="36000"/>
            </a:scheme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Arial"/>
                <a:ea typeface="+mn-ea"/>
                <a:cs typeface="+mn-cs"/>
              </a:rPr>
              <a:t>Foto: John Hansen, LandboSyd</a:t>
            </a:r>
          </a:p>
        </p:txBody>
      </p:sp>
    </p:spTree>
    <p:extLst>
      <p:ext uri="{BB962C8B-B14F-4D97-AF65-F5344CB8AC3E}">
        <p14:creationId xmlns:p14="http://schemas.microsoft.com/office/powerpoint/2010/main" val="12764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94CE1-145C-4E52-A9A2-D3E9284014E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EB9B113-1867-4DC6-8596-E3F9895D0610}"/>
              </a:ext>
            </a:extLst>
          </p:cNvPr>
          <p:cNvSpPr>
            <a:spLocks noGrp="1"/>
          </p:cNvSpPr>
          <p:nvPr>
            <p:ph sz="quarter" idx="21"/>
          </p:nvPr>
        </p:nvSpPr>
        <p:spPr/>
        <p:txBody>
          <a:bodyPr/>
          <a:lstStyle/>
          <a:p>
            <a:endParaRPr lang="da-DK"/>
          </a:p>
        </p:txBody>
      </p:sp>
      <p:pic>
        <p:nvPicPr>
          <p:cNvPr id="4" name="Billede 3">
            <a:extLst>
              <a:ext uri="{FF2B5EF4-FFF2-40B4-BE49-F238E27FC236}">
                <a16:creationId xmlns:a16="http://schemas.microsoft.com/office/drawing/2014/main" id="{359A6263-9C07-4D75-B2D9-664552C9A608}"/>
              </a:ext>
            </a:extLst>
          </p:cNvPr>
          <p:cNvPicPr>
            <a:picLocks noChangeAspect="1"/>
          </p:cNvPicPr>
          <p:nvPr/>
        </p:nvPicPr>
        <p:blipFill>
          <a:blip r:embed="rId2"/>
          <a:stretch>
            <a:fillRect/>
          </a:stretch>
        </p:blipFill>
        <p:spPr>
          <a:xfrm>
            <a:off x="228059" y="22637"/>
            <a:ext cx="11962353" cy="6835363"/>
          </a:xfrm>
          <a:prstGeom prst="rect">
            <a:avLst/>
          </a:prstGeom>
        </p:spPr>
      </p:pic>
      <p:sp>
        <p:nvSpPr>
          <p:cNvPr id="5" name="Tekstfelt 4">
            <a:extLst>
              <a:ext uri="{FF2B5EF4-FFF2-40B4-BE49-F238E27FC236}">
                <a16:creationId xmlns:a16="http://schemas.microsoft.com/office/drawing/2014/main" id="{B9BD5907-03E0-45F8-9D5E-31FFD76CF885}"/>
              </a:ext>
            </a:extLst>
          </p:cNvPr>
          <p:cNvSpPr txBox="1"/>
          <p:nvPr/>
        </p:nvSpPr>
        <p:spPr>
          <a:xfrm>
            <a:off x="2223546" y="1305516"/>
            <a:ext cx="7691977" cy="1477328"/>
          </a:xfrm>
          <a:prstGeom prst="rect">
            <a:avLst/>
          </a:prstGeom>
          <a:solidFill>
            <a:schemeClr val="tx2">
              <a:alpha val="29000"/>
            </a:schemeClr>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a:ln>
                  <a:noFill/>
                </a:ln>
                <a:solidFill>
                  <a:prstClr val="white"/>
                </a:solidFill>
                <a:effectLst/>
                <a:uLnTx/>
                <a:uFillTx/>
                <a:latin typeface="Arial"/>
                <a:ea typeface="+mn-ea"/>
                <a:cs typeface="+mn-cs"/>
              </a:rPr>
              <a:t>Tak for opmærksomheden</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4800" b="1" dirty="0">
                <a:solidFill>
                  <a:prstClr val="white"/>
                </a:solidFill>
                <a:latin typeface="Arial"/>
              </a:rPr>
              <a:t>God sæson!</a:t>
            </a:r>
            <a:endParaRPr kumimoji="0" lang="da-DK" sz="4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20397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49C1CD-D529-4C90-8F54-41F697E81FC3}"/>
              </a:ext>
            </a:extLst>
          </p:cNvPr>
          <p:cNvSpPr>
            <a:spLocks noGrp="1"/>
          </p:cNvSpPr>
          <p:nvPr>
            <p:ph type="title"/>
          </p:nvPr>
        </p:nvSpPr>
        <p:spPr/>
        <p:txBody>
          <a:bodyPr/>
          <a:lstStyle/>
          <a:p>
            <a:endParaRPr lang="da-DK"/>
          </a:p>
        </p:txBody>
      </p:sp>
      <p:pic>
        <p:nvPicPr>
          <p:cNvPr id="8" name="Pladsholder til indhold 7">
            <a:extLst>
              <a:ext uri="{FF2B5EF4-FFF2-40B4-BE49-F238E27FC236}">
                <a16:creationId xmlns:a16="http://schemas.microsoft.com/office/drawing/2014/main" id="{9F184620-0DD6-47AC-A6E8-09E51C24155C}"/>
              </a:ext>
            </a:extLst>
          </p:cNvPr>
          <p:cNvPicPr>
            <a:picLocks noGrp="1" noChangeAspect="1"/>
          </p:cNvPicPr>
          <p:nvPr>
            <p:ph sz="quarter" idx="22"/>
          </p:nvPr>
        </p:nvPicPr>
        <p:blipFill rotWithShape="1">
          <a:blip r:embed="rId3" cstate="email">
            <a:extLst>
              <a:ext uri="{28A0092B-C50C-407E-A947-70E740481C1C}">
                <a14:useLocalDpi xmlns:a14="http://schemas.microsoft.com/office/drawing/2010/main"/>
              </a:ext>
            </a:extLst>
          </a:blip>
          <a:srcRect/>
          <a:stretch/>
        </p:blipFill>
        <p:spPr>
          <a:xfrm rot="5400000">
            <a:off x="2774207" y="-2558207"/>
            <a:ext cx="6858001" cy="11974415"/>
          </a:xfrm>
        </p:spPr>
      </p:pic>
      <p:sp>
        <p:nvSpPr>
          <p:cNvPr id="5" name="Pladsholder til tekst 4">
            <a:extLst>
              <a:ext uri="{FF2B5EF4-FFF2-40B4-BE49-F238E27FC236}">
                <a16:creationId xmlns:a16="http://schemas.microsoft.com/office/drawing/2014/main" id="{E4127B5C-1F55-46B6-9D9D-646301070A5B}"/>
              </a:ext>
            </a:extLst>
          </p:cNvPr>
          <p:cNvSpPr>
            <a:spLocks noGrp="1"/>
          </p:cNvSpPr>
          <p:nvPr>
            <p:ph type="body" sz="quarter" idx="25"/>
          </p:nvPr>
        </p:nvSpPr>
        <p:spPr/>
        <p:txBody>
          <a:bodyPr/>
          <a:lstStyle/>
          <a:p>
            <a:endParaRPr lang="da-DK" dirty="0"/>
          </a:p>
        </p:txBody>
      </p:sp>
      <p:sp>
        <p:nvSpPr>
          <p:cNvPr id="6" name="Pladsholder til tekst 5">
            <a:extLst>
              <a:ext uri="{FF2B5EF4-FFF2-40B4-BE49-F238E27FC236}">
                <a16:creationId xmlns:a16="http://schemas.microsoft.com/office/drawing/2014/main" id="{ADB00653-2B71-46F4-B00C-5D6BB36F2472}"/>
              </a:ext>
            </a:extLst>
          </p:cNvPr>
          <p:cNvSpPr>
            <a:spLocks noGrp="1"/>
          </p:cNvSpPr>
          <p:nvPr>
            <p:ph type="body" sz="quarter" idx="26"/>
          </p:nvPr>
        </p:nvSpPr>
        <p:spPr/>
        <p:txBody>
          <a:bodyPr/>
          <a:lstStyle/>
          <a:p>
            <a:endParaRPr lang="da-DK"/>
          </a:p>
        </p:txBody>
      </p:sp>
      <p:sp>
        <p:nvSpPr>
          <p:cNvPr id="9" name="Tekstfelt 8">
            <a:extLst>
              <a:ext uri="{FF2B5EF4-FFF2-40B4-BE49-F238E27FC236}">
                <a16:creationId xmlns:a16="http://schemas.microsoft.com/office/drawing/2014/main" id="{2C214E12-9AE1-4A5B-82FB-EA5A64981AA0}"/>
              </a:ext>
            </a:extLst>
          </p:cNvPr>
          <p:cNvSpPr txBox="1"/>
          <p:nvPr/>
        </p:nvSpPr>
        <p:spPr>
          <a:xfrm>
            <a:off x="8585259" y="6550223"/>
            <a:ext cx="3244478" cy="276999"/>
          </a:xfrm>
          <a:prstGeom prst="rect">
            <a:avLst/>
          </a:prstGeom>
          <a:solidFill>
            <a:schemeClr val="tx1">
              <a:alpha val="36000"/>
            </a:scheme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rial"/>
                <a:ea typeface="+mn-ea"/>
                <a:cs typeface="+mn-cs"/>
              </a:rPr>
              <a:t>Foto: John Hansen, LandboSyd</a:t>
            </a:r>
          </a:p>
        </p:txBody>
      </p:sp>
      <p:sp>
        <p:nvSpPr>
          <p:cNvPr id="7" name="Tekstboks 3">
            <a:extLst>
              <a:ext uri="{FF2B5EF4-FFF2-40B4-BE49-F238E27FC236}">
                <a16:creationId xmlns:a16="http://schemas.microsoft.com/office/drawing/2014/main" id="{C34D7A71-3828-48BA-BD48-5D9513F882DD}"/>
              </a:ext>
            </a:extLst>
          </p:cNvPr>
          <p:cNvSpPr txBox="1"/>
          <p:nvPr/>
        </p:nvSpPr>
        <p:spPr>
          <a:xfrm>
            <a:off x="2690584" y="2508057"/>
            <a:ext cx="6346609" cy="1323439"/>
          </a:xfrm>
          <a:prstGeom prst="rect">
            <a:avLst/>
          </a:prstGeom>
          <a:solidFill>
            <a:srgbClr val="09562C"/>
          </a:solidFill>
        </p:spPr>
        <p:txBody>
          <a:bodyPr wrap="none"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da-DK" sz="4000" b="0" i="0" u="none" strike="noStrike" kern="0" cap="none" spc="0" normalizeH="0" baseline="0" noProof="0" dirty="0">
                <a:ln>
                  <a:noFill/>
                </a:ln>
                <a:solidFill>
                  <a:prstClr val="white"/>
                </a:solidFill>
                <a:effectLst/>
                <a:uLnTx/>
                <a:uFillTx/>
                <a:cs typeface="Arial" charset="0"/>
              </a:rPr>
              <a:t>Tak for opmærksomheden </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da-DK" sz="4000" b="0" i="0" u="none" strike="noStrike" kern="0" cap="none" spc="0" normalizeH="0" baseline="0" noProof="0" dirty="0">
                <a:ln>
                  <a:noFill/>
                </a:ln>
                <a:solidFill>
                  <a:prstClr val="white"/>
                </a:solidFill>
                <a:effectLst/>
                <a:uLnTx/>
                <a:uFillTx/>
                <a:cs typeface="Arial" charset="0"/>
              </a:rPr>
              <a:t>God sæson!</a:t>
            </a:r>
          </a:p>
        </p:txBody>
      </p:sp>
    </p:spTree>
    <p:extLst>
      <p:ext uri="{BB962C8B-B14F-4D97-AF65-F5344CB8AC3E}">
        <p14:creationId xmlns:p14="http://schemas.microsoft.com/office/powerpoint/2010/main" val="404985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1F1B1-8276-423B-9EE2-251533E0D50F}"/>
              </a:ext>
            </a:extLst>
          </p:cNvPr>
          <p:cNvSpPr>
            <a:spLocks noGrp="1"/>
          </p:cNvSpPr>
          <p:nvPr>
            <p:ph type="title"/>
          </p:nvPr>
        </p:nvSpPr>
        <p:spPr/>
        <p:txBody>
          <a:bodyPr/>
          <a:lstStyle/>
          <a:p>
            <a:r>
              <a:rPr lang="da-DK" dirty="0" err="1"/>
              <a:t>Fortørringsprognosen</a:t>
            </a:r>
            <a:endParaRPr lang="da-DK" dirty="0"/>
          </a:p>
        </p:txBody>
      </p:sp>
      <p:pic>
        <p:nvPicPr>
          <p:cNvPr id="4" name="Billede 3">
            <a:extLst>
              <a:ext uri="{FF2B5EF4-FFF2-40B4-BE49-F238E27FC236}">
                <a16:creationId xmlns:a16="http://schemas.microsoft.com/office/drawing/2014/main" id="{BD51C46B-7311-4B27-B675-3A39AA4507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640" y="2691101"/>
            <a:ext cx="6157667" cy="3426585"/>
          </a:xfrm>
          <a:prstGeom prst="rect">
            <a:avLst/>
          </a:prstGeom>
        </p:spPr>
      </p:pic>
      <p:pic>
        <p:nvPicPr>
          <p:cNvPr id="5" name="Billede 4">
            <a:extLst>
              <a:ext uri="{FF2B5EF4-FFF2-40B4-BE49-F238E27FC236}">
                <a16:creationId xmlns:a16="http://schemas.microsoft.com/office/drawing/2014/main" id="{64D63B86-0959-41AA-9994-C9BA649BA625}"/>
              </a:ext>
            </a:extLst>
          </p:cNvPr>
          <p:cNvPicPr>
            <a:picLocks noChangeAspect="1"/>
          </p:cNvPicPr>
          <p:nvPr/>
        </p:nvPicPr>
        <p:blipFill>
          <a:blip r:embed="rId3"/>
          <a:stretch>
            <a:fillRect/>
          </a:stretch>
        </p:blipFill>
        <p:spPr>
          <a:xfrm>
            <a:off x="529792" y="1122297"/>
            <a:ext cx="6495827" cy="1568804"/>
          </a:xfrm>
          <a:prstGeom prst="rect">
            <a:avLst/>
          </a:prstGeom>
        </p:spPr>
      </p:pic>
      <p:sp>
        <p:nvSpPr>
          <p:cNvPr id="6" name="Rektangel 5">
            <a:extLst>
              <a:ext uri="{FF2B5EF4-FFF2-40B4-BE49-F238E27FC236}">
                <a16:creationId xmlns:a16="http://schemas.microsoft.com/office/drawing/2014/main" id="{BA00BA65-089D-4C00-A977-55948F033AC1}"/>
              </a:ext>
            </a:extLst>
          </p:cNvPr>
          <p:cNvSpPr/>
          <p:nvPr/>
        </p:nvSpPr>
        <p:spPr>
          <a:xfrm>
            <a:off x="456640" y="1122297"/>
            <a:ext cx="2116743" cy="398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7" name="Rektangel 6">
            <a:extLst>
              <a:ext uri="{FF2B5EF4-FFF2-40B4-BE49-F238E27FC236}">
                <a16:creationId xmlns:a16="http://schemas.microsoft.com/office/drawing/2014/main" id="{ACE996FD-7DA2-4FD0-A384-D23AE651FDE0}"/>
              </a:ext>
            </a:extLst>
          </p:cNvPr>
          <p:cNvSpPr/>
          <p:nvPr/>
        </p:nvSpPr>
        <p:spPr>
          <a:xfrm>
            <a:off x="2573383" y="1122297"/>
            <a:ext cx="2886891" cy="398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8" name="Rektangel 7">
            <a:extLst>
              <a:ext uri="{FF2B5EF4-FFF2-40B4-BE49-F238E27FC236}">
                <a16:creationId xmlns:a16="http://schemas.microsoft.com/office/drawing/2014/main" id="{ECBA4EDC-E68D-49D4-85BF-D6907961C123}"/>
              </a:ext>
            </a:extLst>
          </p:cNvPr>
          <p:cNvSpPr/>
          <p:nvPr/>
        </p:nvSpPr>
        <p:spPr>
          <a:xfrm>
            <a:off x="456641" y="1538071"/>
            <a:ext cx="1032526" cy="7372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9" name="Rektangel 8">
            <a:extLst>
              <a:ext uri="{FF2B5EF4-FFF2-40B4-BE49-F238E27FC236}">
                <a16:creationId xmlns:a16="http://schemas.microsoft.com/office/drawing/2014/main" id="{1E53E94E-01E5-4F0E-A3DC-27BF545237A1}"/>
              </a:ext>
            </a:extLst>
          </p:cNvPr>
          <p:cNvSpPr/>
          <p:nvPr/>
        </p:nvSpPr>
        <p:spPr>
          <a:xfrm>
            <a:off x="1489167" y="1532251"/>
            <a:ext cx="862147" cy="7430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0" name="Rektangel 9">
            <a:extLst>
              <a:ext uri="{FF2B5EF4-FFF2-40B4-BE49-F238E27FC236}">
                <a16:creationId xmlns:a16="http://schemas.microsoft.com/office/drawing/2014/main" id="{86F16FBF-1289-4104-A67C-CC903691CD76}"/>
              </a:ext>
            </a:extLst>
          </p:cNvPr>
          <p:cNvSpPr/>
          <p:nvPr/>
        </p:nvSpPr>
        <p:spPr>
          <a:xfrm>
            <a:off x="2351314" y="1531809"/>
            <a:ext cx="1175657" cy="7435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1" name="Rektangel 10">
            <a:extLst>
              <a:ext uri="{FF2B5EF4-FFF2-40B4-BE49-F238E27FC236}">
                <a16:creationId xmlns:a16="http://schemas.microsoft.com/office/drawing/2014/main" id="{1434B320-4AC4-490A-B313-FAE1DDF0569C}"/>
              </a:ext>
            </a:extLst>
          </p:cNvPr>
          <p:cNvSpPr/>
          <p:nvPr/>
        </p:nvSpPr>
        <p:spPr>
          <a:xfrm>
            <a:off x="3535474" y="1538071"/>
            <a:ext cx="1175658" cy="7372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2" name="Rektangel 11">
            <a:extLst>
              <a:ext uri="{FF2B5EF4-FFF2-40B4-BE49-F238E27FC236}">
                <a16:creationId xmlns:a16="http://schemas.microsoft.com/office/drawing/2014/main" id="{815F7BB3-7599-4893-9B01-18D9960A51D0}"/>
              </a:ext>
            </a:extLst>
          </p:cNvPr>
          <p:cNvSpPr/>
          <p:nvPr/>
        </p:nvSpPr>
        <p:spPr>
          <a:xfrm>
            <a:off x="4719636" y="1538071"/>
            <a:ext cx="1175658" cy="7372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Rektangel 12">
            <a:extLst>
              <a:ext uri="{FF2B5EF4-FFF2-40B4-BE49-F238E27FC236}">
                <a16:creationId xmlns:a16="http://schemas.microsoft.com/office/drawing/2014/main" id="{CD30A319-7E37-49A0-854E-AB285D19281E}"/>
              </a:ext>
            </a:extLst>
          </p:cNvPr>
          <p:cNvSpPr/>
          <p:nvPr/>
        </p:nvSpPr>
        <p:spPr>
          <a:xfrm>
            <a:off x="5895294" y="1538071"/>
            <a:ext cx="1001895" cy="7372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4" name="Pil: nedad 13">
            <a:extLst>
              <a:ext uri="{FF2B5EF4-FFF2-40B4-BE49-F238E27FC236}">
                <a16:creationId xmlns:a16="http://schemas.microsoft.com/office/drawing/2014/main" id="{23C0B400-85A3-47E4-A114-E7FCDB8C83A2}"/>
              </a:ext>
            </a:extLst>
          </p:cNvPr>
          <p:cNvSpPr/>
          <p:nvPr/>
        </p:nvSpPr>
        <p:spPr>
          <a:xfrm rot="10800000">
            <a:off x="1285450" y="5544199"/>
            <a:ext cx="338821" cy="978408"/>
          </a:xfrm>
          <a:prstGeom prst="down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5" name="Pil: nedad 14">
            <a:extLst>
              <a:ext uri="{FF2B5EF4-FFF2-40B4-BE49-F238E27FC236}">
                <a16:creationId xmlns:a16="http://schemas.microsoft.com/office/drawing/2014/main" id="{42D9E6E9-36DC-4625-8CC0-85A3967E9DA1}"/>
              </a:ext>
            </a:extLst>
          </p:cNvPr>
          <p:cNvSpPr/>
          <p:nvPr/>
        </p:nvSpPr>
        <p:spPr>
          <a:xfrm rot="15022252">
            <a:off x="562109" y="5628481"/>
            <a:ext cx="338821" cy="978408"/>
          </a:xfrm>
          <a:prstGeom prst="down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6" name="Pil: nedad 15">
            <a:extLst>
              <a:ext uri="{FF2B5EF4-FFF2-40B4-BE49-F238E27FC236}">
                <a16:creationId xmlns:a16="http://schemas.microsoft.com/office/drawing/2014/main" id="{7AE56C1E-C9BE-4B6B-A231-AF550C7F89A4}"/>
              </a:ext>
            </a:extLst>
          </p:cNvPr>
          <p:cNvSpPr/>
          <p:nvPr/>
        </p:nvSpPr>
        <p:spPr>
          <a:xfrm rot="10800000">
            <a:off x="2283671" y="5628482"/>
            <a:ext cx="338821" cy="978408"/>
          </a:xfrm>
          <a:prstGeom prst="down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7" name="Pil: nedad 16">
            <a:extLst>
              <a:ext uri="{FF2B5EF4-FFF2-40B4-BE49-F238E27FC236}">
                <a16:creationId xmlns:a16="http://schemas.microsoft.com/office/drawing/2014/main" id="{215A76DC-A705-4F3D-B77B-6344BC04C1FB}"/>
              </a:ext>
            </a:extLst>
          </p:cNvPr>
          <p:cNvSpPr/>
          <p:nvPr/>
        </p:nvSpPr>
        <p:spPr>
          <a:xfrm rot="18900019">
            <a:off x="803493" y="4093469"/>
            <a:ext cx="338821" cy="978408"/>
          </a:xfrm>
          <a:prstGeom prst="down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3269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C2AAC4-CA9B-4B7B-83ED-5325C9F2B22D}"/>
              </a:ext>
            </a:extLst>
          </p:cNvPr>
          <p:cNvSpPr>
            <a:spLocks noGrp="1"/>
          </p:cNvSpPr>
          <p:nvPr>
            <p:ph type="title"/>
          </p:nvPr>
        </p:nvSpPr>
        <p:spPr/>
        <p:txBody>
          <a:bodyPr/>
          <a:lstStyle/>
          <a:p>
            <a:r>
              <a:rPr lang="da-DK" dirty="0">
                <a:solidFill>
                  <a:schemeClr val="accent1"/>
                </a:solidFill>
              </a:rPr>
              <a:t>80 % fordøjeligt organisk stof - </a:t>
            </a:r>
            <a:r>
              <a:rPr lang="da-DK" dirty="0" err="1">
                <a:solidFill>
                  <a:schemeClr val="accent1"/>
                </a:solidFill>
              </a:rPr>
              <a:t>slættidspunkt</a:t>
            </a:r>
            <a:r>
              <a:rPr lang="da-DK" dirty="0">
                <a:solidFill>
                  <a:schemeClr val="accent1"/>
                </a:solidFill>
              </a:rPr>
              <a:t> (1. slæt)</a:t>
            </a:r>
          </a:p>
        </p:txBody>
      </p:sp>
      <p:sp>
        <p:nvSpPr>
          <p:cNvPr id="3" name="Pladsholder til tekst 2">
            <a:extLst>
              <a:ext uri="{FF2B5EF4-FFF2-40B4-BE49-F238E27FC236}">
                <a16:creationId xmlns:a16="http://schemas.microsoft.com/office/drawing/2014/main" id="{2A1B1A35-AA42-4A67-A6B3-B037C77414D3}"/>
              </a:ext>
            </a:extLst>
          </p:cNvPr>
          <p:cNvSpPr>
            <a:spLocks noGrp="1"/>
          </p:cNvSpPr>
          <p:nvPr>
            <p:ph type="body" sz="quarter" idx="25"/>
          </p:nvPr>
        </p:nvSpPr>
        <p:spPr/>
        <p:txBody>
          <a:bodyPr/>
          <a:lstStyle/>
          <a:p>
            <a:endParaRPr lang="da-DK"/>
          </a:p>
        </p:txBody>
      </p:sp>
      <p:sp>
        <p:nvSpPr>
          <p:cNvPr id="2" name="Pladsholder til tekst 1">
            <a:extLst>
              <a:ext uri="{FF2B5EF4-FFF2-40B4-BE49-F238E27FC236}">
                <a16:creationId xmlns:a16="http://schemas.microsoft.com/office/drawing/2014/main" id="{9576C4D1-6E50-46AF-AE97-18857A5F8DEE}"/>
              </a:ext>
            </a:extLst>
          </p:cNvPr>
          <p:cNvSpPr>
            <a:spLocks noGrp="1"/>
          </p:cNvSpPr>
          <p:nvPr>
            <p:ph type="body" sz="quarter" idx="24"/>
          </p:nvPr>
        </p:nvSpPr>
        <p:spPr/>
        <p:txBody>
          <a:bodyPr/>
          <a:lstStyle/>
          <a:p>
            <a:endParaRPr lang="da-DK"/>
          </a:p>
        </p:txBody>
      </p:sp>
      <p:graphicFrame>
        <p:nvGraphicFramePr>
          <p:cNvPr id="5" name="Diagram 4">
            <a:extLst>
              <a:ext uri="{FF2B5EF4-FFF2-40B4-BE49-F238E27FC236}">
                <a16:creationId xmlns:a16="http://schemas.microsoft.com/office/drawing/2014/main" id="{C8A008D1-EB55-492B-93AA-A268883AB0D0}"/>
              </a:ext>
            </a:extLst>
          </p:cNvPr>
          <p:cNvGraphicFramePr>
            <a:graphicFrameLocks/>
          </p:cNvGraphicFramePr>
          <p:nvPr>
            <p:extLst>
              <p:ext uri="{D42A27DB-BD31-4B8C-83A1-F6EECF244321}">
                <p14:modId xmlns:p14="http://schemas.microsoft.com/office/powerpoint/2010/main" val="412302577"/>
              </p:ext>
            </p:extLst>
          </p:nvPr>
        </p:nvGraphicFramePr>
        <p:xfrm>
          <a:off x="352540" y="1450342"/>
          <a:ext cx="9948231" cy="4600561"/>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a:extLst>
              <a:ext uri="{FF2B5EF4-FFF2-40B4-BE49-F238E27FC236}">
                <a16:creationId xmlns:a16="http://schemas.microsoft.com/office/drawing/2014/main" id="{27D04A82-2AA2-44B8-87E3-89856F864289}"/>
              </a:ext>
            </a:extLst>
          </p:cNvPr>
          <p:cNvSpPr txBox="1"/>
          <p:nvPr/>
        </p:nvSpPr>
        <p:spPr>
          <a:xfrm>
            <a:off x="4384361" y="5920717"/>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-2 uger</a:t>
            </a:r>
          </a:p>
        </p:txBody>
      </p:sp>
      <p:sp>
        <p:nvSpPr>
          <p:cNvPr id="10" name="Tekstfelt 9">
            <a:extLst>
              <a:ext uri="{FF2B5EF4-FFF2-40B4-BE49-F238E27FC236}">
                <a16:creationId xmlns:a16="http://schemas.microsoft.com/office/drawing/2014/main" id="{F347B6BF-D868-4300-8708-0A1951A778F3}"/>
              </a:ext>
            </a:extLst>
          </p:cNvPr>
          <p:cNvSpPr txBox="1"/>
          <p:nvPr/>
        </p:nvSpPr>
        <p:spPr>
          <a:xfrm>
            <a:off x="6098389" y="5918955"/>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-1 uge</a:t>
            </a:r>
          </a:p>
        </p:txBody>
      </p:sp>
      <p:sp>
        <p:nvSpPr>
          <p:cNvPr id="11" name="Tekstfelt 10">
            <a:extLst>
              <a:ext uri="{FF2B5EF4-FFF2-40B4-BE49-F238E27FC236}">
                <a16:creationId xmlns:a16="http://schemas.microsoft.com/office/drawing/2014/main" id="{7AA76F62-AA3D-41CA-BBDE-E83FDD51BE6B}"/>
              </a:ext>
            </a:extLst>
          </p:cNvPr>
          <p:cNvSpPr txBox="1"/>
          <p:nvPr/>
        </p:nvSpPr>
        <p:spPr>
          <a:xfrm>
            <a:off x="7966655" y="5897014"/>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normal</a:t>
            </a:r>
          </a:p>
        </p:txBody>
      </p:sp>
      <p:sp>
        <p:nvSpPr>
          <p:cNvPr id="12" name="Tekstfelt 11">
            <a:extLst>
              <a:ext uri="{FF2B5EF4-FFF2-40B4-BE49-F238E27FC236}">
                <a16:creationId xmlns:a16="http://schemas.microsoft.com/office/drawing/2014/main" id="{AF992B63-2B61-414E-B59B-DC672F1F51BD}"/>
              </a:ext>
            </a:extLst>
          </p:cNvPr>
          <p:cNvSpPr txBox="1"/>
          <p:nvPr/>
        </p:nvSpPr>
        <p:spPr>
          <a:xfrm>
            <a:off x="9978142" y="5897013"/>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+1 uge</a:t>
            </a:r>
          </a:p>
        </p:txBody>
      </p:sp>
      <p:sp>
        <p:nvSpPr>
          <p:cNvPr id="13" name="Tekstfelt 12">
            <a:extLst>
              <a:ext uri="{FF2B5EF4-FFF2-40B4-BE49-F238E27FC236}">
                <a16:creationId xmlns:a16="http://schemas.microsoft.com/office/drawing/2014/main" id="{A2E43061-F4D0-4F76-B30E-BCCDF634FD89}"/>
              </a:ext>
            </a:extLst>
          </p:cNvPr>
          <p:cNvSpPr txBox="1"/>
          <p:nvPr/>
        </p:nvSpPr>
        <p:spPr>
          <a:xfrm>
            <a:off x="7590965" y="2299998"/>
            <a:ext cx="252252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9562C">
                    <a:lumMod val="90000"/>
                    <a:lumOff val="10000"/>
                  </a:srgbClr>
                </a:solidFill>
                <a:effectLst/>
                <a:uLnTx/>
                <a:uFillTx/>
                <a:latin typeface="Arial"/>
                <a:ea typeface="+mn-ea"/>
                <a:cs typeface="+mn-cs"/>
              </a:rPr>
              <a:t>Alm. rajgræs (35, 22)</a:t>
            </a:r>
          </a:p>
        </p:txBody>
      </p:sp>
      <p:cxnSp>
        <p:nvCxnSpPr>
          <p:cNvPr id="16" name="Lige forbindelse 15">
            <a:extLst>
              <a:ext uri="{FF2B5EF4-FFF2-40B4-BE49-F238E27FC236}">
                <a16:creationId xmlns:a16="http://schemas.microsoft.com/office/drawing/2014/main" id="{4FB11224-5AE5-402D-A28B-E8968DDD0714}"/>
              </a:ext>
            </a:extLst>
          </p:cNvPr>
          <p:cNvCxnSpPr>
            <a:cxnSpLocks/>
          </p:cNvCxnSpPr>
          <p:nvPr/>
        </p:nvCxnSpPr>
        <p:spPr>
          <a:xfrm flipH="1">
            <a:off x="1350910" y="4274839"/>
            <a:ext cx="8068512" cy="0"/>
          </a:xfrm>
          <a:prstGeom prst="line">
            <a:avLst/>
          </a:prstGeom>
          <a:noFill/>
          <a:ln w="38100" cap="flat" cmpd="sng" algn="ctr">
            <a:solidFill>
              <a:srgbClr val="FF0000"/>
            </a:solidFill>
            <a:prstDash val="sysDash"/>
          </a:ln>
          <a:effectLst>
            <a:outerShdw blurRad="40000" dist="20000" dir="5400000" rotWithShape="0">
              <a:srgbClr val="000000">
                <a:alpha val="38000"/>
              </a:srgbClr>
            </a:outerShdw>
          </a:effectLst>
        </p:spPr>
      </p:cxnSp>
      <p:cxnSp>
        <p:nvCxnSpPr>
          <p:cNvPr id="17" name="Lige forbindelse 16">
            <a:extLst>
              <a:ext uri="{FF2B5EF4-FFF2-40B4-BE49-F238E27FC236}">
                <a16:creationId xmlns:a16="http://schemas.microsoft.com/office/drawing/2014/main" id="{7A1DFBA4-3EEA-45BD-A102-E831F3B72A26}"/>
              </a:ext>
            </a:extLst>
          </p:cNvPr>
          <p:cNvCxnSpPr>
            <a:cxnSpLocks/>
          </p:cNvCxnSpPr>
          <p:nvPr/>
        </p:nvCxnSpPr>
        <p:spPr>
          <a:xfrm flipH="1">
            <a:off x="1324167" y="3765208"/>
            <a:ext cx="7076994" cy="0"/>
          </a:xfrm>
          <a:prstGeom prst="line">
            <a:avLst/>
          </a:prstGeom>
          <a:noFill/>
          <a:ln w="38100" cap="flat" cmpd="sng" algn="ctr">
            <a:solidFill>
              <a:srgbClr val="FF0000"/>
            </a:solidFill>
            <a:prstDash val="sysDash"/>
          </a:ln>
          <a:effectLst>
            <a:outerShdw blurRad="40000" dist="20000" dir="5400000" rotWithShape="0">
              <a:srgbClr val="000000">
                <a:alpha val="38000"/>
              </a:srgbClr>
            </a:outerShdw>
          </a:effectLst>
        </p:spPr>
      </p:cxnSp>
      <p:cxnSp>
        <p:nvCxnSpPr>
          <p:cNvPr id="19" name="Lige forbindelse 18">
            <a:extLst>
              <a:ext uri="{FF2B5EF4-FFF2-40B4-BE49-F238E27FC236}">
                <a16:creationId xmlns:a16="http://schemas.microsoft.com/office/drawing/2014/main" id="{551463A3-705D-455C-BAB9-259E59C11433}"/>
              </a:ext>
            </a:extLst>
          </p:cNvPr>
          <p:cNvCxnSpPr>
            <a:cxnSpLocks/>
          </p:cNvCxnSpPr>
          <p:nvPr/>
        </p:nvCxnSpPr>
        <p:spPr>
          <a:xfrm>
            <a:off x="8401161" y="3804565"/>
            <a:ext cx="1510320" cy="687099"/>
          </a:xfrm>
          <a:prstGeom prst="line">
            <a:avLst/>
          </a:prstGeom>
          <a:ln w="34925">
            <a:solidFill>
              <a:schemeClr val="tx2">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0E3903F9-C3C6-446F-B5E6-66FB6E2EED7E}"/>
              </a:ext>
            </a:extLst>
          </p:cNvPr>
          <p:cNvCxnSpPr>
            <a:cxnSpLocks/>
          </p:cNvCxnSpPr>
          <p:nvPr/>
        </p:nvCxnSpPr>
        <p:spPr>
          <a:xfrm flipV="1">
            <a:off x="8401161" y="3804565"/>
            <a:ext cx="0" cy="2092449"/>
          </a:xfrm>
          <a:prstGeom prst="line">
            <a:avLst/>
          </a:prstGeom>
          <a:noFill/>
          <a:ln w="38100" cap="flat" cmpd="sng" algn="ctr">
            <a:solidFill>
              <a:srgbClr val="FF0000"/>
            </a:solidFill>
            <a:prstDash val="sysDash"/>
          </a:ln>
          <a:effectLst>
            <a:outerShdw blurRad="40000" dist="20000" dir="5400000" rotWithShape="0">
              <a:srgbClr val="000000">
                <a:alpha val="38000"/>
              </a:srgbClr>
            </a:outerShdw>
          </a:effectLst>
        </p:spPr>
      </p:cxnSp>
      <p:cxnSp>
        <p:nvCxnSpPr>
          <p:cNvPr id="20" name="Lige forbindelse 19">
            <a:extLst>
              <a:ext uri="{FF2B5EF4-FFF2-40B4-BE49-F238E27FC236}">
                <a16:creationId xmlns:a16="http://schemas.microsoft.com/office/drawing/2014/main" id="{43AA9917-E5D2-4F5B-A6BD-B1A145A90F19}"/>
              </a:ext>
            </a:extLst>
          </p:cNvPr>
          <p:cNvCxnSpPr>
            <a:cxnSpLocks/>
          </p:cNvCxnSpPr>
          <p:nvPr/>
        </p:nvCxnSpPr>
        <p:spPr>
          <a:xfrm flipV="1">
            <a:off x="9412877" y="4274841"/>
            <a:ext cx="0" cy="2007159"/>
          </a:xfrm>
          <a:prstGeom prst="line">
            <a:avLst/>
          </a:prstGeom>
          <a:noFill/>
          <a:ln w="38100" cap="flat" cmpd="sng" algn="ctr">
            <a:solidFill>
              <a:srgbClr val="FF0000"/>
            </a:solidFill>
            <a:prstDash val="sysDash"/>
          </a:ln>
          <a:effectLst>
            <a:outerShdw blurRad="40000" dist="20000" dir="5400000" rotWithShape="0">
              <a:srgbClr val="000000">
                <a:alpha val="38000"/>
              </a:srgbClr>
            </a:outerShdw>
          </a:effectLst>
        </p:spPr>
      </p:cxnSp>
      <p:sp>
        <p:nvSpPr>
          <p:cNvPr id="21" name="Tekstfelt 20">
            <a:extLst>
              <a:ext uri="{FF2B5EF4-FFF2-40B4-BE49-F238E27FC236}">
                <a16:creationId xmlns:a16="http://schemas.microsoft.com/office/drawing/2014/main" id="{0716A267-885D-454C-95E6-6862435869C5}"/>
              </a:ext>
            </a:extLst>
          </p:cNvPr>
          <p:cNvSpPr txBox="1"/>
          <p:nvPr/>
        </p:nvSpPr>
        <p:spPr>
          <a:xfrm>
            <a:off x="8969034" y="6363337"/>
            <a:ext cx="1546559" cy="36933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0000"/>
                </a:solidFill>
                <a:effectLst/>
                <a:uLnTx/>
                <a:uFillTx/>
                <a:latin typeface="Arial"/>
                <a:ea typeface="+mn-ea"/>
                <a:cs typeface="+mn-cs"/>
              </a:rPr>
              <a:t>+ 4 dage</a:t>
            </a:r>
          </a:p>
        </p:txBody>
      </p:sp>
    </p:spTree>
    <p:extLst>
      <p:ext uri="{BB962C8B-B14F-4D97-AF65-F5344CB8AC3E}">
        <p14:creationId xmlns:p14="http://schemas.microsoft.com/office/powerpoint/2010/main" val="27704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C2AAC4-CA9B-4B7B-83ED-5325C9F2B22D}"/>
              </a:ext>
            </a:extLst>
          </p:cNvPr>
          <p:cNvSpPr>
            <a:spLocks noGrp="1"/>
          </p:cNvSpPr>
          <p:nvPr>
            <p:ph type="title"/>
          </p:nvPr>
        </p:nvSpPr>
        <p:spPr/>
        <p:txBody>
          <a:bodyPr/>
          <a:lstStyle/>
          <a:p>
            <a:r>
              <a:rPr lang="da-DK" dirty="0" err="1">
                <a:solidFill>
                  <a:schemeClr val="accent1"/>
                </a:solidFill>
              </a:rPr>
              <a:t>Slættidspunkt</a:t>
            </a:r>
            <a:r>
              <a:rPr lang="da-DK" dirty="0">
                <a:solidFill>
                  <a:schemeClr val="accent1"/>
                </a:solidFill>
              </a:rPr>
              <a:t> 1. slæt</a:t>
            </a:r>
          </a:p>
        </p:txBody>
      </p:sp>
      <p:sp>
        <p:nvSpPr>
          <p:cNvPr id="3" name="Pladsholder til tekst 2">
            <a:extLst>
              <a:ext uri="{FF2B5EF4-FFF2-40B4-BE49-F238E27FC236}">
                <a16:creationId xmlns:a16="http://schemas.microsoft.com/office/drawing/2014/main" id="{2A1B1A35-AA42-4A67-A6B3-B037C77414D3}"/>
              </a:ext>
            </a:extLst>
          </p:cNvPr>
          <p:cNvSpPr>
            <a:spLocks noGrp="1"/>
          </p:cNvSpPr>
          <p:nvPr>
            <p:ph type="body" sz="quarter" idx="25"/>
          </p:nvPr>
        </p:nvSpPr>
        <p:spPr/>
        <p:txBody>
          <a:bodyPr/>
          <a:lstStyle/>
          <a:p>
            <a:endParaRPr lang="da-DK"/>
          </a:p>
        </p:txBody>
      </p:sp>
      <p:sp>
        <p:nvSpPr>
          <p:cNvPr id="2" name="Pladsholder til tekst 1">
            <a:extLst>
              <a:ext uri="{FF2B5EF4-FFF2-40B4-BE49-F238E27FC236}">
                <a16:creationId xmlns:a16="http://schemas.microsoft.com/office/drawing/2014/main" id="{9576C4D1-6E50-46AF-AE97-18857A5F8DEE}"/>
              </a:ext>
            </a:extLst>
          </p:cNvPr>
          <p:cNvSpPr>
            <a:spLocks noGrp="1"/>
          </p:cNvSpPr>
          <p:nvPr>
            <p:ph type="body" sz="quarter" idx="24"/>
          </p:nvPr>
        </p:nvSpPr>
        <p:spPr/>
        <p:txBody>
          <a:bodyPr/>
          <a:lstStyle/>
          <a:p>
            <a:endParaRPr lang="da-DK"/>
          </a:p>
        </p:txBody>
      </p:sp>
      <p:graphicFrame>
        <p:nvGraphicFramePr>
          <p:cNvPr id="5" name="Diagram 4">
            <a:extLst>
              <a:ext uri="{FF2B5EF4-FFF2-40B4-BE49-F238E27FC236}">
                <a16:creationId xmlns:a16="http://schemas.microsoft.com/office/drawing/2014/main" id="{C8A008D1-EB55-492B-93AA-A268883AB0D0}"/>
              </a:ext>
            </a:extLst>
          </p:cNvPr>
          <p:cNvGraphicFramePr>
            <a:graphicFrameLocks/>
          </p:cNvGraphicFramePr>
          <p:nvPr>
            <p:extLst>
              <p:ext uri="{D42A27DB-BD31-4B8C-83A1-F6EECF244321}">
                <p14:modId xmlns:p14="http://schemas.microsoft.com/office/powerpoint/2010/main" val="4131339639"/>
              </p:ext>
            </p:extLst>
          </p:nvPr>
        </p:nvGraphicFramePr>
        <p:xfrm>
          <a:off x="352540" y="1450342"/>
          <a:ext cx="9948231" cy="4600561"/>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a:extLst>
              <a:ext uri="{FF2B5EF4-FFF2-40B4-BE49-F238E27FC236}">
                <a16:creationId xmlns:a16="http://schemas.microsoft.com/office/drawing/2014/main" id="{27D04A82-2AA2-44B8-87E3-89856F864289}"/>
              </a:ext>
            </a:extLst>
          </p:cNvPr>
          <p:cNvSpPr txBox="1"/>
          <p:nvPr/>
        </p:nvSpPr>
        <p:spPr>
          <a:xfrm>
            <a:off x="4384361" y="5920717"/>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-2 uger</a:t>
            </a:r>
          </a:p>
        </p:txBody>
      </p:sp>
      <p:sp>
        <p:nvSpPr>
          <p:cNvPr id="10" name="Tekstfelt 9">
            <a:extLst>
              <a:ext uri="{FF2B5EF4-FFF2-40B4-BE49-F238E27FC236}">
                <a16:creationId xmlns:a16="http://schemas.microsoft.com/office/drawing/2014/main" id="{F347B6BF-D868-4300-8708-0A1951A778F3}"/>
              </a:ext>
            </a:extLst>
          </p:cNvPr>
          <p:cNvSpPr txBox="1"/>
          <p:nvPr/>
        </p:nvSpPr>
        <p:spPr>
          <a:xfrm>
            <a:off x="6098389" y="5918955"/>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-1 uge</a:t>
            </a:r>
          </a:p>
        </p:txBody>
      </p:sp>
      <p:sp>
        <p:nvSpPr>
          <p:cNvPr id="11" name="Tekstfelt 10">
            <a:extLst>
              <a:ext uri="{FF2B5EF4-FFF2-40B4-BE49-F238E27FC236}">
                <a16:creationId xmlns:a16="http://schemas.microsoft.com/office/drawing/2014/main" id="{7AA76F62-AA3D-41CA-BBDE-E83FDD51BE6B}"/>
              </a:ext>
            </a:extLst>
          </p:cNvPr>
          <p:cNvSpPr txBox="1"/>
          <p:nvPr/>
        </p:nvSpPr>
        <p:spPr>
          <a:xfrm>
            <a:off x="7966655" y="5897014"/>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normal</a:t>
            </a:r>
          </a:p>
        </p:txBody>
      </p:sp>
      <p:sp>
        <p:nvSpPr>
          <p:cNvPr id="12" name="Tekstfelt 11">
            <a:extLst>
              <a:ext uri="{FF2B5EF4-FFF2-40B4-BE49-F238E27FC236}">
                <a16:creationId xmlns:a16="http://schemas.microsoft.com/office/drawing/2014/main" id="{AF992B63-2B61-414E-B59B-DC672F1F51BD}"/>
              </a:ext>
            </a:extLst>
          </p:cNvPr>
          <p:cNvSpPr txBox="1"/>
          <p:nvPr/>
        </p:nvSpPr>
        <p:spPr>
          <a:xfrm>
            <a:off x="9978142" y="5897013"/>
            <a:ext cx="911221"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+1 uge</a:t>
            </a:r>
          </a:p>
        </p:txBody>
      </p:sp>
      <p:sp>
        <p:nvSpPr>
          <p:cNvPr id="13" name="Tekstfelt 12">
            <a:extLst>
              <a:ext uri="{FF2B5EF4-FFF2-40B4-BE49-F238E27FC236}">
                <a16:creationId xmlns:a16="http://schemas.microsoft.com/office/drawing/2014/main" id="{A2E43061-F4D0-4F76-B30E-BCCDF634FD89}"/>
              </a:ext>
            </a:extLst>
          </p:cNvPr>
          <p:cNvSpPr txBox="1"/>
          <p:nvPr/>
        </p:nvSpPr>
        <p:spPr>
          <a:xfrm>
            <a:off x="8604516" y="3496788"/>
            <a:ext cx="252252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schemeClr val="tx2">
                    <a:lumMod val="90000"/>
                    <a:lumOff val="10000"/>
                  </a:schemeClr>
                </a:solidFill>
                <a:latin typeface="Arial"/>
              </a:rPr>
              <a:t>Alm. rajgræs (35, 22)</a:t>
            </a:r>
            <a:endParaRPr kumimoji="0" lang="da-DK" sz="2000" b="0" i="0" u="none" strike="noStrike" kern="1200" cap="none" spc="0" normalizeH="0" baseline="0" noProof="0" dirty="0">
              <a:ln>
                <a:noFill/>
              </a:ln>
              <a:solidFill>
                <a:schemeClr val="tx2">
                  <a:lumMod val="90000"/>
                  <a:lumOff val="10000"/>
                </a:schemeClr>
              </a:solidFill>
              <a:effectLst/>
              <a:uLnTx/>
              <a:uFillTx/>
              <a:latin typeface="Arial"/>
            </a:endParaRPr>
          </a:p>
        </p:txBody>
      </p:sp>
      <p:sp>
        <p:nvSpPr>
          <p:cNvPr id="14" name="Tekstfelt 13">
            <a:extLst>
              <a:ext uri="{FF2B5EF4-FFF2-40B4-BE49-F238E27FC236}">
                <a16:creationId xmlns:a16="http://schemas.microsoft.com/office/drawing/2014/main" id="{D5D431A7-F9A6-48AF-995E-6ECEFB298A87}"/>
              </a:ext>
            </a:extLst>
          </p:cNvPr>
          <p:cNvSpPr txBox="1"/>
          <p:nvPr/>
        </p:nvSpPr>
        <p:spPr>
          <a:xfrm>
            <a:off x="8604516" y="4902139"/>
            <a:ext cx="235498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accent1">
                    <a:lumMod val="50000"/>
                  </a:schemeClr>
                </a:solidFill>
                <a:latin typeface="Arial"/>
              </a:rPr>
              <a:t>Rajsvingel</a:t>
            </a:r>
            <a:r>
              <a:rPr lang="da-DK" sz="2000" dirty="0">
                <a:solidFill>
                  <a:schemeClr val="accent1">
                    <a:lumMod val="50000"/>
                  </a:schemeClr>
                </a:solidFill>
                <a:latin typeface="Arial"/>
              </a:rPr>
              <a:t> (45, 47)</a:t>
            </a:r>
            <a:endParaRPr kumimoji="0" lang="da-DK" sz="2000" b="0" i="0" u="none" strike="noStrike" kern="1200" cap="none" spc="0" normalizeH="0" baseline="0" noProof="0" dirty="0">
              <a:ln>
                <a:noFill/>
              </a:ln>
              <a:solidFill>
                <a:schemeClr val="accent1">
                  <a:lumMod val="50000"/>
                </a:schemeClr>
              </a:solidFill>
              <a:effectLst/>
              <a:uLnTx/>
              <a:uFillTx/>
              <a:latin typeface="Arial"/>
            </a:endParaRPr>
          </a:p>
        </p:txBody>
      </p:sp>
      <p:sp>
        <p:nvSpPr>
          <p:cNvPr id="15" name="Tekstfelt 14">
            <a:extLst>
              <a:ext uri="{FF2B5EF4-FFF2-40B4-BE49-F238E27FC236}">
                <a16:creationId xmlns:a16="http://schemas.microsoft.com/office/drawing/2014/main" id="{9EA09290-D29B-4645-A295-14CB7084722A}"/>
              </a:ext>
            </a:extLst>
          </p:cNvPr>
          <p:cNvSpPr txBox="1"/>
          <p:nvPr/>
        </p:nvSpPr>
        <p:spPr>
          <a:xfrm>
            <a:off x="8604516" y="5476521"/>
            <a:ext cx="261393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chemeClr val="accent3">
                    <a:lumMod val="50000"/>
                  </a:schemeClr>
                </a:solidFill>
                <a:effectLst/>
                <a:uLnTx/>
                <a:uFillTx/>
                <a:latin typeface="Arial"/>
              </a:rPr>
              <a:t>Strandsvingel (49, 50)</a:t>
            </a:r>
          </a:p>
        </p:txBody>
      </p:sp>
      <p:cxnSp>
        <p:nvCxnSpPr>
          <p:cNvPr id="17" name="Lige forbindelse 16">
            <a:extLst>
              <a:ext uri="{FF2B5EF4-FFF2-40B4-BE49-F238E27FC236}">
                <a16:creationId xmlns:a16="http://schemas.microsoft.com/office/drawing/2014/main" id="{7A1DFBA4-3EEA-45BD-A102-E831F3B72A26}"/>
              </a:ext>
            </a:extLst>
          </p:cNvPr>
          <p:cNvCxnSpPr>
            <a:cxnSpLocks/>
          </p:cNvCxnSpPr>
          <p:nvPr/>
        </p:nvCxnSpPr>
        <p:spPr>
          <a:xfrm flipH="1">
            <a:off x="1324167" y="3787242"/>
            <a:ext cx="7076994" cy="0"/>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cxnSp>
        <p:nvCxnSpPr>
          <p:cNvPr id="19" name="Lige forbindelse 18">
            <a:extLst>
              <a:ext uri="{FF2B5EF4-FFF2-40B4-BE49-F238E27FC236}">
                <a16:creationId xmlns:a16="http://schemas.microsoft.com/office/drawing/2014/main" id="{551463A3-705D-455C-BAB9-259E59C11433}"/>
              </a:ext>
            </a:extLst>
          </p:cNvPr>
          <p:cNvCxnSpPr>
            <a:cxnSpLocks/>
          </p:cNvCxnSpPr>
          <p:nvPr/>
        </p:nvCxnSpPr>
        <p:spPr>
          <a:xfrm>
            <a:off x="8401161" y="3804565"/>
            <a:ext cx="1510320" cy="687099"/>
          </a:xfrm>
          <a:prstGeom prst="line">
            <a:avLst/>
          </a:prstGeom>
          <a:ln w="34925">
            <a:solidFill>
              <a:schemeClr val="tx2">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Lige forbindelse 22">
            <a:extLst>
              <a:ext uri="{FF2B5EF4-FFF2-40B4-BE49-F238E27FC236}">
                <a16:creationId xmlns:a16="http://schemas.microsoft.com/office/drawing/2014/main" id="{8D26FDD0-80BE-439C-94C5-32BAACFD94C7}"/>
              </a:ext>
            </a:extLst>
          </p:cNvPr>
          <p:cNvCxnSpPr>
            <a:cxnSpLocks/>
          </p:cNvCxnSpPr>
          <p:nvPr/>
        </p:nvCxnSpPr>
        <p:spPr>
          <a:xfrm flipV="1">
            <a:off x="8385435" y="3826506"/>
            <a:ext cx="0" cy="2092449"/>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cxnSp>
        <p:nvCxnSpPr>
          <p:cNvPr id="24" name="Lige forbindelse 23">
            <a:extLst>
              <a:ext uri="{FF2B5EF4-FFF2-40B4-BE49-F238E27FC236}">
                <a16:creationId xmlns:a16="http://schemas.microsoft.com/office/drawing/2014/main" id="{95CC6193-104F-473A-853E-C8668B0DD4D0}"/>
              </a:ext>
            </a:extLst>
          </p:cNvPr>
          <p:cNvCxnSpPr>
            <a:cxnSpLocks/>
          </p:cNvCxnSpPr>
          <p:nvPr/>
        </p:nvCxnSpPr>
        <p:spPr>
          <a:xfrm flipV="1">
            <a:off x="6616429" y="3804564"/>
            <a:ext cx="0" cy="2092449"/>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cxnSp>
        <p:nvCxnSpPr>
          <p:cNvPr id="25" name="Lige forbindelse 24">
            <a:extLst>
              <a:ext uri="{FF2B5EF4-FFF2-40B4-BE49-F238E27FC236}">
                <a16:creationId xmlns:a16="http://schemas.microsoft.com/office/drawing/2014/main" id="{ECC96438-4676-4BDE-AE26-DC587535D309}"/>
              </a:ext>
            </a:extLst>
          </p:cNvPr>
          <p:cNvCxnSpPr>
            <a:cxnSpLocks/>
          </p:cNvCxnSpPr>
          <p:nvPr/>
        </p:nvCxnSpPr>
        <p:spPr>
          <a:xfrm flipV="1">
            <a:off x="4842713" y="3804565"/>
            <a:ext cx="0" cy="2092449"/>
          </a:xfrm>
          <a:prstGeom prst="line">
            <a:avLst/>
          </a:prstGeom>
          <a:noFill/>
          <a:ln w="25400" cap="flat" cmpd="sng" algn="ctr">
            <a:solidFill>
              <a:srgbClr val="FF0000"/>
            </a:solidFill>
            <a:prstDash val="sysDash"/>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4222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7EE2B-D801-4BB3-9E3C-36E68C938D4F}"/>
              </a:ext>
            </a:extLst>
          </p:cNvPr>
          <p:cNvSpPr>
            <a:spLocks noGrp="1"/>
          </p:cNvSpPr>
          <p:nvPr>
            <p:ph type="title"/>
          </p:nvPr>
        </p:nvSpPr>
        <p:spPr>
          <a:xfrm>
            <a:off x="529792" y="-19098"/>
            <a:ext cx="9385731" cy="711638"/>
          </a:xfrm>
        </p:spPr>
        <p:txBody>
          <a:bodyPr/>
          <a:lstStyle/>
          <a:p>
            <a:r>
              <a:rPr lang="da-DK" dirty="0">
                <a:solidFill>
                  <a:schemeClr val="accent1"/>
                </a:solidFill>
              </a:rPr>
              <a:t>Slætprognose med </a:t>
            </a:r>
            <a:r>
              <a:rPr lang="da-DK" dirty="0" err="1">
                <a:solidFill>
                  <a:schemeClr val="accent1"/>
                </a:solidFill>
              </a:rPr>
              <a:t>bl</a:t>
            </a:r>
            <a:r>
              <a:rPr lang="da-DK" dirty="0">
                <a:solidFill>
                  <a:schemeClr val="accent1"/>
                </a:solidFill>
              </a:rPr>
              <a:t> 35, 45 &amp; 49</a:t>
            </a:r>
          </a:p>
        </p:txBody>
      </p:sp>
      <p:sp>
        <p:nvSpPr>
          <p:cNvPr id="4" name="Pladsholder til tekst 3">
            <a:extLst>
              <a:ext uri="{FF2B5EF4-FFF2-40B4-BE49-F238E27FC236}">
                <a16:creationId xmlns:a16="http://schemas.microsoft.com/office/drawing/2014/main" id="{7FADFC70-3943-4EA5-987D-7FCFB5B6B3FD}"/>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E871FD8-D24E-405D-82A9-25F613869787}"/>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D400DEC1-4D0A-4EB9-9271-C2EE60007494}"/>
              </a:ext>
            </a:extLst>
          </p:cNvPr>
          <p:cNvPicPr>
            <a:picLocks noChangeAspect="1"/>
          </p:cNvPicPr>
          <p:nvPr/>
        </p:nvPicPr>
        <p:blipFill rotWithShape="1">
          <a:blip r:embed="rId3"/>
          <a:srcRect r="49651"/>
          <a:stretch/>
        </p:blipFill>
        <p:spPr>
          <a:xfrm>
            <a:off x="529792" y="664494"/>
            <a:ext cx="5871008" cy="5259742"/>
          </a:xfrm>
          <a:prstGeom prst="rect">
            <a:avLst/>
          </a:prstGeom>
          <a:ln>
            <a:noFill/>
          </a:ln>
        </p:spPr>
      </p:pic>
      <p:sp>
        <p:nvSpPr>
          <p:cNvPr id="7" name="Rektangel: afrundede hjørner 6">
            <a:extLst>
              <a:ext uri="{FF2B5EF4-FFF2-40B4-BE49-F238E27FC236}">
                <a16:creationId xmlns:a16="http://schemas.microsoft.com/office/drawing/2014/main" id="{52A1D216-7D0B-450C-B25D-BA1AAE5091B2}"/>
              </a:ext>
            </a:extLst>
          </p:cNvPr>
          <p:cNvSpPr/>
          <p:nvPr/>
        </p:nvSpPr>
        <p:spPr>
          <a:xfrm>
            <a:off x="3426488" y="2160273"/>
            <a:ext cx="2853732" cy="2512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1" name="Rektangel: afrundede hjørner 10">
            <a:extLst>
              <a:ext uri="{FF2B5EF4-FFF2-40B4-BE49-F238E27FC236}">
                <a16:creationId xmlns:a16="http://schemas.microsoft.com/office/drawing/2014/main" id="{62AFD56A-51CD-41CE-AA49-6DFA105C4CB7}"/>
              </a:ext>
            </a:extLst>
          </p:cNvPr>
          <p:cNvSpPr/>
          <p:nvPr/>
        </p:nvSpPr>
        <p:spPr>
          <a:xfrm>
            <a:off x="3426489" y="2418180"/>
            <a:ext cx="2853732" cy="2863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4" name="Rektangel: afrundede hjørner 13">
            <a:extLst>
              <a:ext uri="{FF2B5EF4-FFF2-40B4-BE49-F238E27FC236}">
                <a16:creationId xmlns:a16="http://schemas.microsoft.com/office/drawing/2014/main" id="{39B3F15D-5DA9-403C-AE86-6776ADAC6CBE}"/>
              </a:ext>
            </a:extLst>
          </p:cNvPr>
          <p:cNvSpPr/>
          <p:nvPr/>
        </p:nvSpPr>
        <p:spPr>
          <a:xfrm>
            <a:off x="3465296" y="2992765"/>
            <a:ext cx="2853732" cy="2863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5" name="Rektangel: afrundede hjørner 14">
            <a:extLst>
              <a:ext uri="{FF2B5EF4-FFF2-40B4-BE49-F238E27FC236}">
                <a16:creationId xmlns:a16="http://schemas.microsoft.com/office/drawing/2014/main" id="{56EBF997-8569-4309-AF65-07F22D872554}"/>
              </a:ext>
            </a:extLst>
          </p:cNvPr>
          <p:cNvSpPr/>
          <p:nvPr/>
        </p:nvSpPr>
        <p:spPr>
          <a:xfrm>
            <a:off x="3426488" y="1603088"/>
            <a:ext cx="2853732" cy="2512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0" name="Rektangel: afrundede hjørner 9">
            <a:extLst>
              <a:ext uri="{FF2B5EF4-FFF2-40B4-BE49-F238E27FC236}">
                <a16:creationId xmlns:a16="http://schemas.microsoft.com/office/drawing/2014/main" id="{6E9E2C9F-D634-4C14-A507-7E2A5A3AF016}"/>
              </a:ext>
            </a:extLst>
          </p:cNvPr>
          <p:cNvSpPr/>
          <p:nvPr/>
        </p:nvSpPr>
        <p:spPr>
          <a:xfrm>
            <a:off x="3426488" y="1873902"/>
            <a:ext cx="2853732" cy="2863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361108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0" grpId="0" animBg="1"/>
    </p:bldLst>
  </p:timing>
</p:sld>
</file>

<file path=ppt/theme/theme1.xml><?xml version="1.0" encoding="utf-8"?>
<a:theme xmlns:a="http://schemas.openxmlformats.org/drawingml/2006/main" name="LF PPT - Noget af det bedste i ver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8238065-BBDA-4254-B6B8-6184174FADB0}"/>
    </a:ext>
  </a:extLst>
</a:theme>
</file>

<file path=ppt/theme/theme10.xml><?xml version="1.0" encoding="utf-8"?>
<a:theme xmlns:a="http://schemas.openxmlformats.org/drawingml/2006/main" name="5_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187139E8-B126-4345-8CB8-9B563266255D}"/>
    </a:ext>
  </a:extLst>
</a:theme>
</file>

<file path=ppt/theme/theme11.xml><?xml version="1.0" encoding="utf-8"?>
<a:theme xmlns:a="http://schemas.openxmlformats.org/drawingml/2006/main" name="Landbrug_og_Foedevare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A2E0B78D-1882-404F-8A2A-6EDBBE01AA2B}"/>
    </a:ext>
  </a:extLst>
</a:theme>
</file>

<file path=ppt/theme/theme12.xml><?xml version="1.0" encoding="utf-8"?>
<a:theme xmlns:a="http://schemas.openxmlformats.org/drawingml/2006/main" name="1_Landbrug_og_Foedevarer">
  <a:themeElements>
    <a:clrScheme name="LF akm">
      <a:dk1>
        <a:srgbClr val="000000"/>
      </a:dk1>
      <a:lt1>
        <a:sysClr val="window" lastClr="FFFFFF"/>
      </a:lt1>
      <a:dk2>
        <a:srgbClr val="09562C"/>
      </a:dk2>
      <a:lt2>
        <a:srgbClr val="FFFFFF"/>
      </a:lt2>
      <a:accent1>
        <a:srgbClr val="076471"/>
      </a:accent1>
      <a:accent2>
        <a:srgbClr val="076471"/>
      </a:accent2>
      <a:accent3>
        <a:srgbClr val="076471"/>
      </a:accent3>
      <a:accent4>
        <a:srgbClr val="9DDCF9"/>
      </a:accent4>
      <a:accent5>
        <a:srgbClr val="000000"/>
      </a:accent5>
      <a:accent6>
        <a:srgbClr val="E95D0F"/>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A2E0B78D-1882-404F-8A2A-6EDBBE01AA2B}"/>
    </a:ext>
  </a:extLst>
</a:theme>
</file>

<file path=ppt/theme/theme13.xml><?xml version="1.0" encoding="utf-8"?>
<a:theme xmlns:a="http://schemas.openxmlformats.org/drawingml/2006/main" name="Landbrug &amp; Fødevare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F PPT - Noget at leve af. Noget at leve for." id="{EE08C9D0-4B43-D145-8330-350B98634C70}" vid="{AF97693E-FFF9-524E-A104-6B2FE779474E}"/>
    </a:ext>
  </a:extLst>
</a:theme>
</file>

<file path=ppt/theme/theme14.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F PPT - Noget at leve af. Noget at leve fo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7C7E8346-7CED-4EA0-9479-E33FAE3F09B6}"/>
    </a:ext>
  </a:extLst>
</a:theme>
</file>

<file path=ppt/theme/theme3.xml><?xml version="1.0" encoding="utf-8"?>
<a:theme xmlns:a="http://schemas.openxmlformats.org/drawingml/2006/main" name="LF PPT - Vækst i balance">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ABF8330-EABD-435A-AE91-C0F404BCE18C}"/>
    </a:ext>
  </a:extLst>
</a:theme>
</file>

<file path=ppt/theme/theme4.xml><?xml version="1.0" encoding="utf-8"?>
<a:theme xmlns:a="http://schemas.openxmlformats.org/drawingml/2006/main" name="LF PPT - Illustrationer i bun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B4C1204-3765-469F-BA20-EA01D3E84BF1}"/>
    </a:ext>
  </a:extLst>
</a:theme>
</file>

<file path=ppt/theme/theme5.xml><?xml version="1.0" encoding="utf-8"?>
<a:theme xmlns:a="http://schemas.openxmlformats.org/drawingml/2006/main" name="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5B8A47E8-E1B5-436D-9AA0-B1FA5122A1DB}"/>
    </a:ext>
  </a:extLst>
</a:theme>
</file>

<file path=ppt/theme/theme6.xml><?xml version="1.0" encoding="utf-8"?>
<a:theme xmlns:a="http://schemas.openxmlformats.org/drawingml/2006/main" name="1_LF PPT - SEGES">
  <a:themeElements>
    <a:clrScheme name="SEGES">
      <a:dk1>
        <a:srgbClr val="000000"/>
      </a:dk1>
      <a:lt1>
        <a:sysClr val="window" lastClr="FFFFFF"/>
      </a:lt1>
      <a:dk2>
        <a:srgbClr val="09562C"/>
      </a:dk2>
      <a:lt2>
        <a:srgbClr val="E7E5DB"/>
      </a:lt2>
      <a:accent1>
        <a:srgbClr val="076471"/>
      </a:accent1>
      <a:accent2>
        <a:srgbClr val="C8C7B2"/>
      </a:accent2>
      <a:accent3>
        <a:srgbClr val="9DDCF9"/>
      </a:accent3>
      <a:accent4>
        <a:srgbClr val="7C9877"/>
      </a:accent4>
      <a:accent5>
        <a:srgbClr val="338291"/>
      </a:accent5>
      <a:accent6>
        <a:srgbClr val="E95D0F"/>
      </a:accent6>
      <a:hlink>
        <a:srgbClr val="076471"/>
      </a:hlink>
      <a:folHlink>
        <a:srgbClr val="E95D0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5B8A47E8-E1B5-436D-9AA0-B1FA5122A1DB}"/>
    </a:ext>
  </a:extLst>
</a:theme>
</file>

<file path=ppt/theme/theme7.xml><?xml version="1.0" encoding="utf-8"?>
<a:theme xmlns:a="http://schemas.openxmlformats.org/drawingml/2006/main" name="2_LF PPT - SEGES">
  <a:themeElements>
    <a:clrScheme name="AKM - LF2018">
      <a:dk1>
        <a:srgbClr val="000000"/>
      </a:dk1>
      <a:lt1>
        <a:sysClr val="window" lastClr="FFFFFF"/>
      </a:lt1>
      <a:dk2>
        <a:srgbClr val="09562C"/>
      </a:dk2>
      <a:lt2>
        <a:srgbClr val="FFFFFF"/>
      </a:lt2>
      <a:accent1>
        <a:srgbClr val="076471"/>
      </a:accent1>
      <a:accent2>
        <a:srgbClr val="C8C7B2"/>
      </a:accent2>
      <a:accent3>
        <a:srgbClr val="09562C"/>
      </a:accent3>
      <a:accent4>
        <a:srgbClr val="9DDCF9"/>
      </a:accent4>
      <a:accent5>
        <a:srgbClr val="E1063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F PPT - Noget at leve af. Noget at leve for." id="{EE08C9D0-4B43-D145-8330-350B98634C70}" vid="{BA2C3FED-9AE9-2644-9B4E-02855FCF0C37}"/>
    </a:ext>
  </a:extLst>
</a:theme>
</file>

<file path=ppt/theme/theme8.xml><?xml version="1.0" encoding="utf-8"?>
<a:theme xmlns:a="http://schemas.openxmlformats.org/drawingml/2006/main" name="3_LF PPT - SEGES">
  <a:themeElements>
    <a:clrScheme name="SEGES ppt">
      <a:dk1>
        <a:srgbClr val="000000"/>
      </a:dk1>
      <a:lt1>
        <a:sysClr val="window" lastClr="FFFFFF"/>
      </a:lt1>
      <a:dk2>
        <a:srgbClr val="09562C"/>
      </a:dk2>
      <a:lt2>
        <a:srgbClr val="E7E5DB"/>
      </a:lt2>
      <a:accent1>
        <a:srgbClr val="076471"/>
      </a:accent1>
      <a:accent2>
        <a:srgbClr val="C8C7B2"/>
      </a:accent2>
      <a:accent3>
        <a:srgbClr val="9DDCF9"/>
      </a:accent3>
      <a:accent4>
        <a:srgbClr val="7C9877"/>
      </a:accent4>
      <a:accent5>
        <a:srgbClr val="338291"/>
      </a:accent5>
      <a:accent6>
        <a:srgbClr val="E95D0F"/>
      </a:accent6>
      <a:hlink>
        <a:srgbClr val="7DA3AD"/>
      </a:hlink>
      <a:folHlink>
        <a:srgbClr val="E95D0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F PPT - Noget at leve af. Noget at leve for." id="{EE08C9D0-4B43-D145-8330-350B98634C70}" vid="{BA2C3FED-9AE9-2644-9B4E-02855FCF0C37}"/>
    </a:ext>
  </a:extLst>
</a:theme>
</file>

<file path=ppt/theme/theme9.xml><?xml version="1.0" encoding="utf-8"?>
<a:theme xmlns:a="http://schemas.openxmlformats.org/drawingml/2006/main" name="4_LF PPT - SEGES">
  <a:themeElements>
    <a:clrScheme name="AKM - LF2018">
      <a:dk1>
        <a:srgbClr val="000000"/>
      </a:dk1>
      <a:lt1>
        <a:sysClr val="window" lastClr="FFFFFF"/>
      </a:lt1>
      <a:dk2>
        <a:srgbClr val="09562C"/>
      </a:dk2>
      <a:lt2>
        <a:srgbClr val="FFFFFF"/>
      </a:lt2>
      <a:accent1>
        <a:srgbClr val="076471"/>
      </a:accent1>
      <a:accent2>
        <a:srgbClr val="C8C7B2"/>
      </a:accent2>
      <a:accent3>
        <a:srgbClr val="09562C"/>
      </a:accent3>
      <a:accent4>
        <a:srgbClr val="9DDCF9"/>
      </a:accent4>
      <a:accent5>
        <a:srgbClr val="E1063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mam20200102_plantekongres_2020" id="{BD4D5B5D-5C95-48D9-BAA5-BFD9648E73C2}" vid="{25D9930F-FECE-4AE3-B649-6260E0DFE7A6}"/>
    </a:ext>
  </a:extLst>
</a:theme>
</file>

<file path=ppt/theme/themeOverride1.xml><?xml version="1.0" encoding="utf-8"?>
<a:themeOverride xmlns:a="http://schemas.openxmlformats.org/drawingml/2006/main">
  <a:clrScheme name="SEGES">
    <a:dk1>
      <a:srgbClr val="000000"/>
    </a:dk1>
    <a:lt1>
      <a:sysClr val="window" lastClr="FFFFFF"/>
    </a:lt1>
    <a:dk2>
      <a:srgbClr val="09562C"/>
    </a:dk2>
    <a:lt2>
      <a:srgbClr val="E7E5DB"/>
    </a:lt2>
    <a:accent1>
      <a:srgbClr val="076471"/>
    </a:accent1>
    <a:accent2>
      <a:srgbClr val="C8C7B2"/>
    </a:accent2>
    <a:accent3>
      <a:srgbClr val="9DDCF9"/>
    </a:accent3>
    <a:accent4>
      <a:srgbClr val="7C9877"/>
    </a:accent4>
    <a:accent5>
      <a:srgbClr val="338291"/>
    </a:accent5>
    <a:accent6>
      <a:srgbClr val="E95D0F"/>
    </a:accent6>
    <a:hlink>
      <a:srgbClr val="076471"/>
    </a:hlink>
    <a:folHlink>
      <a:srgbClr val="E95D0F"/>
    </a:folHlink>
  </a:clrScheme>
  <a:fontScheme name="Kont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EGES">
    <a:dk1>
      <a:srgbClr val="000000"/>
    </a:dk1>
    <a:lt1>
      <a:sysClr val="window" lastClr="FFFFFF"/>
    </a:lt1>
    <a:dk2>
      <a:srgbClr val="09562C"/>
    </a:dk2>
    <a:lt2>
      <a:srgbClr val="E7E5DB"/>
    </a:lt2>
    <a:accent1>
      <a:srgbClr val="076471"/>
    </a:accent1>
    <a:accent2>
      <a:srgbClr val="C8C7B2"/>
    </a:accent2>
    <a:accent3>
      <a:srgbClr val="9DDCF9"/>
    </a:accent3>
    <a:accent4>
      <a:srgbClr val="7C9877"/>
    </a:accent4>
    <a:accent5>
      <a:srgbClr val="338291"/>
    </a:accent5>
    <a:accent6>
      <a:srgbClr val="E95D0F"/>
    </a:accent6>
    <a:hlink>
      <a:srgbClr val="076471"/>
    </a:hlink>
    <a:folHlink>
      <a:srgbClr val="E95D0F"/>
    </a:folHlink>
  </a:clrScheme>
  <a:fontScheme name="Kont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ynamicPublishingContent11 xmlns="http://schemas.microsoft.com/sharepoint/v3" xsi:nil="true"/>
    <DynamicPublishingContent14 xmlns="http://schemas.microsoft.com/sharepoint/v3" xsi:nil="true"/>
    <TaksonomiTaxHTField0 xmlns="3f8883b8-a613-49b8-9e7a-815b7776ebd6">
      <Terms xmlns="http://schemas.microsoft.com/office/infopath/2007/PartnerControls"/>
    </TaksonomiTaxHTField0>
    <FinanceYear xmlns="3f8883b8-a613-49b8-9e7a-815b7776ebd6" xsi:nil="true"/>
    <Ansvarligafdeling xmlns="3f8883b8-a613-49b8-9e7a-815b7776ebd6">55</Ansvarligafdeling>
    <NetSkabelonValue xmlns="3f8883b8-a613-49b8-9e7a-815b7776ebd6" xsi:nil="true"/>
    <HitCount xmlns="3f8883b8-a613-49b8-9e7a-815b7776ebd6">0</HitCount>
    <WebInfoMultiSelect xmlns="3f8883b8-a613-49b8-9e7a-815b7776ebd6" xsi:nil="true"/>
    <GammelURL xmlns="3f8883b8-a613-49b8-9e7a-815b7776ebd6" xsi:nil="true"/>
    <PublishingRollupImage xmlns="http://schemas.microsoft.com/sharepoint/v3" xsi:nil="true"/>
    <Revisionsdato xmlns="5aa14257-579e-4a1f-bbbb-3c8dd7393476">2020-05-05T10:47:00+00:00</Revisionsdato>
    <DynamicPublishingContent5 xmlns="http://schemas.microsoft.com/sharepoint/v3" xsi:nil="true"/>
    <DynamicPublishingContent12 xmlns="http://schemas.microsoft.com/sharepoint/v3" xsi:nil="true"/>
    <PublishingContactEmail xmlns="http://schemas.microsoft.com/sharepoint/v3" xsi:nil="true"/>
    <HeaderStyleDefinitions xmlns="http://schemas.microsoft.com/sharepoint/v3" xsi:nil="true"/>
    <Rettighedsgruppe xmlns="3f8883b8-a613-49b8-9e7a-815b7776ebd6">1</Rettighedsgruppe>
    <Afsender xmlns="3f8883b8-a613-49b8-9e7a-815b7776ebd6">2</Afsender>
    <DynamicPublishingContent4 xmlns="http://schemas.microsoft.com/sharepoint/v3" xsi:nil="true"/>
    <Skribenter xmlns="5aa14257-579e-4a1f-bbbb-3c8dd7393476">
      <UserInfo>
        <DisplayName/>
        <AccountId xsi:nil="true"/>
        <AccountType/>
      </UserInfo>
    </Skribenter>
    <PublishingVariationRelationshipLinkFieldID xmlns="http://schemas.microsoft.com/sharepoint/v3">
      <Url xsi:nil="true"/>
      <Description xsi:nil="true"/>
    </PublishingVariationRelationshipLinkFieldID>
    <PublishingPageContent xmlns="http://schemas.microsoft.com/sharepoint/v3" xsi:nil="true"/>
    <IsHiddenFromRollup xmlns="3f8883b8-a613-49b8-9e7a-815b7776ebd6">0</IsHiddenFromRollup>
    <DynamicPublishingContent7 xmlns="http://schemas.microsoft.com/sharepoint/v3" xsi:nil="true"/>
    <DynamicPublishingContent6 xmlns="http://schemas.microsoft.com/sharepoint/v3" xsi:nil="true"/>
    <Bekraeftelsesdato xmlns="5aa14257-579e-4a1f-bbbb-3c8dd7393476">2020-05-05T10:47:00+00:00</Bekraeftelsesdato>
    <DynamicPublishingContent1 xmlns="http://schemas.microsoft.com/sharepoint/v3" xsi:nil="true"/>
    <Projekter xmlns="3f8883b8-a613-49b8-9e7a-815b7776ebd6" xsi:nil="true"/>
    <DynamicPublishingContent13 xmlns="http://schemas.microsoft.com/sharepoint/v3" xsi:nil="true"/>
    <PublishingVariationGroupID xmlns="http://schemas.microsoft.com/sharepoint/v3" xsi:nil="true"/>
    <ArticleStartDate xmlns="http://schemas.microsoft.com/sharepoint/v3">2020-05-05T10:47:53+00:00</ArticleStartDate>
    <Listekode xmlns="5aa14257-579e-4a1f-bbbb-3c8dd7393476" xsi:nil="true"/>
    <Arkiveringsdato xmlns="3f8883b8-a613-49b8-9e7a-815b7776ebd6">2099-12-31T23:00:00+00:00</Arkiveringsdato>
    <HideInRollups xmlns="3f8883b8-a613-49b8-9e7a-815b7776ebd6">false</HideInRollups>
    <DynamicPublishingContent0 xmlns="http://schemas.microsoft.com/sharepoint/v3" xsi:nil="true"/>
    <PermalinkID xmlns="3f8883b8-a613-49b8-9e7a-815b7776ebd6">cbc6047d-c690-48b4-af15-0a2fab3ae4b2</PermalinkID>
    <ArticleByLine xmlns="http://schemas.microsoft.com/sharepoint/v3" xsi:nil="true"/>
    <PublishingImageCaption xmlns="http://schemas.microsoft.com/sharepoint/v3" xsi:nil="true"/>
    <Forfattere xmlns="5aa14257-579e-4a1f-bbbb-3c8dd7393476">
      <UserInfo>
        <DisplayName>i:0e.t|dlbr idp|lcmam@prod.dli</DisplayName>
        <AccountId>14997</AccountId>
        <AccountType/>
      </UserInfo>
    </Forfattere>
    <DynamicPublishingContent3 xmlns="http://schemas.microsoft.com/sharepoint/v3" xsi:nil="true"/>
    <Sorteringsorden xmlns="5aa14257-579e-4a1f-bbbb-3c8dd7393476" xsi:nil="true"/>
    <EnclosureFor xmlns="3f8883b8-a613-49b8-9e7a-815b7776ebd6">
      <Url xsi:nil="true"/>
      <Description xsi:nil="true"/>
    </EnclosureFor>
    <Audience xmlns="http://schemas.microsoft.com/sharepoint/v3" xsi:nil="true"/>
    <PublishingPageImage xmlns="http://schemas.microsoft.com/sharepoint/v3" xsi:nil="true"/>
    <DynamicPublishingContent2 xmlns="http://schemas.microsoft.com/sharepoint/v3" xsi:nil="true"/>
    <SummaryLinks xmlns="http://schemas.microsoft.com/sharepoint/v3">&lt;div title="_schemaversion" id="_3"&gt;
  &lt;div title="_view"&gt;
    &lt;span title="_columns"&gt;1&lt;/span&gt;
    &lt;span title="_linkstyle"&gt;&lt;/span&gt;
    &lt;span title="_groupstyle"&gt;&lt;/span&gt;
  &lt;/div&gt;
&lt;/div&gt;</SummaryLinks>
    <PublishingExpirationDate xmlns="http://schemas.microsoft.com/sharepoint/v3" xsi:nil="true"/>
    <Ingen_x0020_besked_x0020_ved_x0020_arkivering xmlns="3f8883b8-a613-49b8-9e7a-815b7776ebd6">false</Ingen_x0020_besked_x0020_ved_x0020_arkivering>
    <Bevillingsgivere xmlns="3f8883b8-a613-49b8-9e7a-815b7776ebd6" xsi:nil="true"/>
    <WebInfoLawCodes xmlns="3f8883b8-a613-49b8-9e7a-815b7776ebd6" xsi:nil="true"/>
    <PublishingContactPicture xmlns="http://schemas.microsoft.com/sharepoint/v3">
      <Url xsi:nil="true"/>
      <Description xsi:nil="true"/>
    </PublishingContactPicture>
    <Informationsserie xmlns="5aa14257-579e-4a1f-bbbb-3c8dd7393476" xsi:nil="true"/>
    <ProjectID xmlns="3f8883b8-a613-49b8-9e7a-815b7776ebd6">X1184X</ProjectID>
    <PublishingStartDate xmlns="http://schemas.microsoft.com/sharepoint/v3" xsi:nil="true"/>
    <WebInfoSubjects xmlns="3f8883b8-a613-49b8-9e7a-815b7776ebd6" xsi:nil="true"/>
    <Kontaktpersoner xmlns="5aa14257-579e-4a1f-bbbb-3c8dd7393476">
      <UserInfo>
        <DisplayName/>
        <AccountId xsi:nil="true"/>
        <AccountType/>
      </UserInfo>
    </Kontaktpersoner>
    <DynamicPublishingContent9 xmlns="http://schemas.microsoft.com/sharepoint/v3" xsi:nil="true"/>
    <DynamicPublishingContent10 xmlns="http://schemas.microsoft.com/sharepoint/v3" xsi:nil="true"/>
    <Afrapportering xmlns="3f8883b8-a613-49b8-9e7a-815b7776ebd6">1184;#Økonomisk optimal og bæredygtig dyrkning af majs</Afrapportering>
    <PublishingContact xmlns="http://schemas.microsoft.com/sharepoint/v3">
      <UserInfo>
        <DisplayName/>
        <AccountId xsi:nil="true"/>
        <AccountType/>
      </UserInfo>
    </PublishingContact>
    <PublishingContactName xmlns="http://schemas.microsoft.com/sharepoint/v3" xsi:nil="true"/>
    <Noegleord xmlns="5aa14257-579e-4a1f-bbbb-3c8dd7393476" xsi:nil="true"/>
    <DynamicPublishingContent8 xmlns="http://schemas.microsoft.com/sharepoint/v3" xsi:nil="true"/>
    <TaxCatchAll xmlns="303eeafb-7dff-46db-9396-e9c651f530ea"/>
    <Comments xmlns="http://schemas.microsoft.com/sharepoint/v3">Anisninger af strategi for grovfoderproduktion 2020 målrettet maskinstationer.</Comments>
    <Nummer xmlns="5aa14257-579e-4a1f-bbbb-3c8dd7393476" xsi:nil="true"/>
    <_dlc_DocId xmlns="303eeafb-7dff-46db-9396-e9c651f530ea">LBINFO-1714791964-24819</_dlc_DocId>
    <_dlc_DocIdUrl xmlns="303eeafb-7dff-46db-9396-e9c651f530ea">
      <Url>https://sp.landbrugsinfo.dk/Afrapportering/innovation/2020/_layouts/DocIdRedir.aspx?ID=LBINFO-1714791964-24819</Url>
      <Description>LBINFO-1714791964-24819</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Set Item Permission, based on rettighedsgruppe</Name>
    <Synchronization>Asynchronous</Synchronization>
    <Type>10001</Type>
    <SequenceNumber>1010</SequenceNumber>
    <Assembly>DAAS.WebInfo.Common, Version=1.0.0.0, Culture=neutral, PublicKeyToken=f192aeb827ef4bcc</Assembly>
    <Class>DAAS.WebInfo.Common.EventReceivers.RightsGroupItemEventReceiver</Class>
    <Data/>
    <Filter/>
  </Receiver>
  <Receiver>
    <Name>Set Item Permission, based on rettighedsgruppe</Name>
    <Synchronization>Asynchronous</Synchronization>
    <Type>10002</Type>
    <SequenceNumber>1010</SequenceNumber>
    <Assembly>DAAS.WebInfo.Common, Version=1.0.0.0, Culture=neutral, PublicKeyToken=f192aeb827ef4bcc</Assembly>
    <Class>DAAS.WebInfo.Common.EventReceivers.RightsGroupItemEventReceiver</Class>
    <Data/>
    <Filter/>
  </Receiver>
  <Receiver>
    <Name>WebInfo Content Page Event</Name>
    <Synchronization>Synchronous</Synchronization>
    <Type>1</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Synchronous</Synchronization>
    <Type>2</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Asynchronous</Synchronization>
    <Type>10002</Type>
    <SequenceNumber>1030</SequenceNumber>
    <Assembly>DAAS.WebInfo.Common, Version=1.0.0.0, Culture=neutral, PublicKeyToken=f192aeb827ef4bcc</Assembly>
    <Class>DAAS.WebInfo.Common.EventReceivers.WebInfoContentPageEventReceiver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Landbrugsinfo Binær Fil" ma:contentTypeID="0x010100C568DB52D9D0A14D9B2FDCC96666E9F2007948130EC3DB064584E219954237AF3900242457EFB8B24247815D688C526CD44D00C26A9DBCB02B5C4DA1F017B836C045C00060750ADE2E6249BABB5C6118FC133DE800AF2E6DC7107240CAAE62CB7A7C0C310000976AE73E70433C4E8A9B16B1DDE85DB5" ma:contentTypeVersion="97" ma:contentTypeDescription="Contenttype til binære filer der bliver publiceret på Landbrugsinfo" ma:contentTypeScope="" ma:versionID="96cf5f5e9a1cf7322bc1cc0f968b06dc">
  <xsd:schema xmlns:xsd="http://www.w3.org/2001/XMLSchema" xmlns:xs="http://www.w3.org/2001/XMLSchema" xmlns:p="http://schemas.microsoft.com/office/2006/metadata/properties" xmlns:ns1="http://schemas.microsoft.com/sharepoint/v3" xmlns:ns2="3f8883b8-a613-49b8-9e7a-815b7776ebd6" xmlns:ns3="5aa14257-579e-4a1f-bbbb-3c8dd7393476" xmlns:ns4="303eeafb-7dff-46db-9396-e9c651f530ea" targetNamespace="http://schemas.microsoft.com/office/2006/metadata/properties" ma:root="true" ma:fieldsID="3091f6b096424744684f86e0987a141e" ns1:_="" ns2:_="" ns3:_="" ns4:_="">
    <xsd:import namespace="http://schemas.microsoft.com/sharepoint/v3"/>
    <xsd:import namespace="3f8883b8-a613-49b8-9e7a-815b7776ebd6"/>
    <xsd:import namespace="5aa14257-579e-4a1f-bbbb-3c8dd7393476"/>
    <xsd:import namespace="303eeafb-7dff-46db-9396-e9c651f530ea"/>
    <xsd:element name="properties">
      <xsd:complexType>
        <xsd:sequence>
          <xsd:element name="documentManagement">
            <xsd:complexType>
              <xsd:all>
                <xsd:element ref="ns1:Comments"/>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element ref="ns1:PublishingPageImage" minOccurs="0"/>
                <xsd:element ref="ns1:PublishingPageContent" minOccurs="0"/>
                <xsd:element ref="ns1:SummaryLinks" minOccurs="0"/>
                <xsd:element ref="ns1:ArticleByLine" minOccurs="0"/>
                <xsd:element ref="ns1:ArticleStartDate" minOccurs="0"/>
                <xsd:element ref="ns1:PublishingImageCaption" minOccurs="0"/>
                <xsd:element ref="ns1:HeaderStyleDefinitions" minOccurs="0"/>
                <xsd:element ref="ns2:Ansvarligafdeling" minOccurs="0"/>
                <xsd:element ref="ns3:Forfattere" minOccurs="0"/>
                <xsd:element ref="ns2:Rettighedsgruppe"/>
                <xsd:element ref="ns3:Listekode" minOccurs="0"/>
                <xsd:element ref="ns3:Nummer" minOccurs="0"/>
                <xsd:element ref="ns3:Noegleord" minOccurs="0"/>
                <xsd:element ref="ns3:Informationsserie" minOccurs="0"/>
                <xsd:element ref="ns3:Bekraeftelsesdato" minOccurs="0"/>
                <xsd:element ref="ns3:Revisionsdato" minOccurs="0"/>
                <xsd:element ref="ns2:Afsender" minOccurs="0"/>
                <xsd:element ref="ns2:Arkiveringsdato"/>
                <xsd:element ref="ns2:Ingen_x0020_besked_x0020_ved_x0020_arkivering" minOccurs="0"/>
                <xsd:element ref="ns2:HideInRollups" minOccurs="0"/>
                <xsd:element ref="ns2:IsHiddenFromRollup" minOccurs="0"/>
                <xsd:element ref="ns1:DynamicPublishingContent0" minOccurs="0"/>
                <xsd:element ref="ns1:DynamicPublishingContent1" minOccurs="0"/>
                <xsd:element ref="ns1:DynamicPublishingContent2" minOccurs="0"/>
                <xsd:element ref="ns1:DynamicPublishingContent3" minOccurs="0"/>
                <xsd:element ref="ns1:DynamicPublishingContent4" minOccurs="0"/>
                <xsd:element ref="ns1:DynamicPublishingContent5" minOccurs="0"/>
                <xsd:element ref="ns3:Sorteringsorden" minOccurs="0"/>
                <xsd:element ref="ns2:EnclosureFor" minOccurs="0"/>
                <xsd:element ref="ns2:GammelURL" minOccurs="0"/>
                <xsd:element ref="ns2:NetSkabelonValue" minOccurs="0"/>
                <xsd:element ref="ns2:Projekter" minOccurs="0"/>
                <xsd:element ref="ns2:WebInfoSubjects" minOccurs="0"/>
                <xsd:element ref="ns2:HitCount" minOccurs="0"/>
                <xsd:element ref="ns2:PermalinkID" minOccurs="0"/>
                <xsd:element ref="ns2:WebInfoMultiSelect" minOccurs="0"/>
                <xsd:element ref="ns4:_dlc_DocId" minOccurs="0"/>
                <xsd:element ref="ns4:_dlc_DocIdUrl" minOccurs="0"/>
                <xsd:element ref="ns4:_dlc_DocIdPersistId" minOccurs="0"/>
                <xsd:element ref="ns1:DynamicPublishingContent6" minOccurs="0"/>
                <xsd:element ref="ns1:DynamicPublishingContent7" minOccurs="0"/>
                <xsd:element ref="ns1:DynamicPublishingContent8" minOccurs="0"/>
                <xsd:element ref="ns1:DynamicPublishingContent9" minOccurs="0"/>
                <xsd:element ref="ns1:DynamicPublishingContent10" minOccurs="0"/>
                <xsd:element ref="ns1:DynamicPublishingContent11" minOccurs="0"/>
                <xsd:element ref="ns1:DynamicPublishingContent12" minOccurs="0"/>
                <xsd:element ref="ns1:DynamicPublishingContent13" minOccurs="0"/>
                <xsd:element ref="ns1:DynamicPublishingContent14" minOccurs="0"/>
                <xsd:element ref="ns2:TaksonomiTaxHTField0" minOccurs="0"/>
                <xsd:element ref="ns4:TaxCatchAll" minOccurs="0"/>
                <xsd:element ref="ns4:TaxCatchAllLabel" minOccurs="0"/>
                <xsd:element ref="ns2:Bevillingsgivere" minOccurs="0"/>
                <xsd:element ref="ns2:FinanceYear" minOccurs="0"/>
                <xsd:element ref="ns2:WebInfoLawCodes" minOccurs="0"/>
                <xsd:element ref="ns2:Afrapportering" minOccurs="0"/>
                <xsd:element ref="ns3:Kontaktpersoner" minOccurs="0"/>
                <xsd:element ref="ns3:Skribenter" minOccurs="0"/>
                <xsd:element ref="ns2:Projec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ma:displayName="Beskrivelse" ma:internalName="Comments">
      <xsd:simpleType>
        <xsd:restriction base="dms:Note">
          <xsd:maxLength value="255"/>
        </xsd:restriction>
      </xsd:simpleType>
    </xsd:element>
    <xsd:element name="PublishingStartDate" ma:index="9" nillable="true" ma:displayName="Startdato for planlægning" ma:internalName="PublishingStartDate">
      <xsd:simpleType>
        <xsd:restriction base="dms:Unknown"/>
      </xsd:simpleType>
    </xsd:element>
    <xsd:element name="PublishingExpirationDate" ma:index="10" nillable="true" ma:displayName="Slutdato for planlægning" ma:internalName="PublishingExpirationDate">
      <xsd:simpleType>
        <xsd:restriction base="dms:Unknown"/>
      </xsd:simpleType>
    </xsd:element>
    <xsd:element name="PublishingContact" ma:index="11" nillable="true" ma:displayName="Kontaktperson"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E-mail-adresse på kontaktperson" ma:internalName="PublishingContactEmail">
      <xsd:simpleType>
        <xsd:restriction base="dms:Text">
          <xsd:maxLength value="255"/>
        </xsd:restriction>
      </xsd:simpleType>
    </xsd:element>
    <xsd:element name="PublishingContactName" ma:index="13" nillable="true" ma:displayName="Navn på kontaktperson" ma:internalName="PublishingContactName">
      <xsd:simpleType>
        <xsd:restriction base="dms:Text">
          <xsd:maxLength value="255"/>
        </xsd:restriction>
      </xsd:simpleType>
    </xsd:element>
    <xsd:element name="PublishingContactPicture" ma:index="14" nillable="true" ma:displayName="Billede af kontaktperson"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Sidelayout"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sgruppe-id" ma:internalName="PublishingVariationGroupID">
      <xsd:simpleType>
        <xsd:restriction base="dms:Text">
          <xsd:maxLength value="255"/>
        </xsd:restriction>
      </xsd:simpleType>
    </xsd:element>
    <xsd:element name="PublishingVariationRelationshipLinkFieldID" ma:index="17" nillable="true" ma:displayName="Relationshyperlink for variation"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Opløftningsbillede" ma:internalName="PublishingRollupImage">
      <xsd:simpleType>
        <xsd:restriction base="dms:Unknown"/>
      </xsd:simpleType>
    </xsd:element>
    <xsd:element name="Audience" ma:index="19" nillable="true" ma:displayName="Målgrupper" ma:description="" ma:internalName="Audience">
      <xsd:simpleType>
        <xsd:restriction base="dms:Unknown"/>
      </xsd:simpleType>
    </xsd:element>
    <xsd:element name="PublishingPageImage" ma:index="20" nillable="true" ma:displayName="Sidebillede" ma:internalName="PublishingPageImage">
      <xsd:simpleType>
        <xsd:restriction base="dms:Unknown"/>
      </xsd:simpleType>
    </xsd:element>
    <xsd:element name="PublishingPageContent" ma:index="21" nillable="true" ma:displayName="Sideindhold" ma:internalName="PublishingPageContent">
      <xsd:simpleType>
        <xsd:restriction base="dms:Unknown"/>
      </xsd:simpleType>
    </xsd:element>
    <xsd:element name="SummaryLinks" ma:index="22" nillable="true" ma:displayName="Oversigtshyperlinks" ma:internalName="SummaryLinks">
      <xsd:simpleType>
        <xsd:restriction base="dms:Unknown"/>
      </xsd:simpleType>
    </xsd:element>
    <xsd:element name="ArticleByLine" ma:index="23" nillable="true" ma:displayName="Forfatterlinje" ma:internalName="ArticleByLine">
      <xsd:simpleType>
        <xsd:restriction base="dms:Text">
          <xsd:maxLength value="255"/>
        </xsd:restriction>
      </xsd:simpleType>
    </xsd:element>
    <xsd:element name="ArticleStartDate" ma:index="24" nillable="true" ma:displayName="Artikeldato" ma:format="DateOnly" ma:internalName="ArticleStartDate">
      <xsd:simpleType>
        <xsd:restriction base="dms:DateTime"/>
      </xsd:simpleType>
    </xsd:element>
    <xsd:element name="PublishingImageCaption" ma:index="25" nillable="true" ma:displayName="Billedtekst" ma:internalName="PublishingImageCaption">
      <xsd:simpleType>
        <xsd:restriction base="dms:Unknown"/>
      </xsd:simpleType>
    </xsd:element>
    <xsd:element name="HeaderStyleDefinitions" ma:index="26" nillable="true" ma:displayName="Typografidefinitioner" ma:internalName="HeaderStyleDefinitions">
      <xsd:simpleType>
        <xsd:restriction base="dms:Unknown"/>
      </xsd:simpleType>
    </xsd:element>
    <xsd:element name="DynamicPublishingContent0" ma:index="41" nillable="true" ma:displayName="Dynamisk sideindhold (1)" ma:hidden="true" ma:internalName="DynamicPublishingContent0">
      <xsd:simpleType>
        <xsd:restriction base="dms:Unknown"/>
      </xsd:simpleType>
    </xsd:element>
    <xsd:element name="DynamicPublishingContent1" ma:index="42" nillable="true" ma:displayName="Dynamisk sideindhold (2)" ma:hidden="true" ma:internalName="DynamicPublishingContent1">
      <xsd:simpleType>
        <xsd:restriction base="dms:Unknown"/>
      </xsd:simpleType>
    </xsd:element>
    <xsd:element name="DynamicPublishingContent2" ma:index="43" nillable="true" ma:displayName="Dynamisk sideindhold (3)" ma:hidden="true" ma:internalName="DynamicPublishingContent2">
      <xsd:simpleType>
        <xsd:restriction base="dms:Unknown"/>
      </xsd:simpleType>
    </xsd:element>
    <xsd:element name="DynamicPublishingContent3" ma:index="44" nillable="true" ma:displayName="Dynamisk sideindhold (4)" ma:hidden="true" ma:internalName="DynamicPublishingContent3">
      <xsd:simpleType>
        <xsd:restriction base="dms:Unknown"/>
      </xsd:simpleType>
    </xsd:element>
    <xsd:element name="DynamicPublishingContent4" ma:index="45" nillable="true" ma:displayName="Dynamisk sideindhold (5)" ma:hidden="true" ma:internalName="DynamicPublishingContent4">
      <xsd:simpleType>
        <xsd:restriction base="dms:Unknown"/>
      </xsd:simpleType>
    </xsd:element>
    <xsd:element name="DynamicPublishingContent5" ma:index="46" nillable="true" ma:displayName="Dynamisk sideindhold (6)" ma:hidden="true" ma:internalName="DynamicPublishingContent5">
      <xsd:simpleType>
        <xsd:restriction base="dms:Unknown"/>
      </xsd:simpleType>
    </xsd:element>
    <xsd:element name="DynamicPublishingContent6" ma:index="59" nillable="true" ma:displayName="Dynamisk sideindhold (7)" ma:hidden="true" ma:internalName="DynamicPublishingContent6">
      <xsd:simpleType>
        <xsd:restriction base="dms:Unknown"/>
      </xsd:simpleType>
    </xsd:element>
    <xsd:element name="DynamicPublishingContent7" ma:index="60" nillable="true" ma:displayName="Dynamisk sideindhold (8)" ma:hidden="true" ma:internalName="DynamicPublishingContent7">
      <xsd:simpleType>
        <xsd:restriction base="dms:Unknown"/>
      </xsd:simpleType>
    </xsd:element>
    <xsd:element name="DynamicPublishingContent8" ma:index="61" nillable="true" ma:displayName="Dynamisk sideindhold (9)" ma:hidden="true" ma:internalName="DynamicPublishingContent8">
      <xsd:simpleType>
        <xsd:restriction base="dms:Unknown"/>
      </xsd:simpleType>
    </xsd:element>
    <xsd:element name="DynamicPublishingContent9" ma:index="62" nillable="true" ma:displayName="Dynamisk sideindhold (10)" ma:hidden="true" ma:internalName="DynamicPublishingContent9">
      <xsd:simpleType>
        <xsd:restriction base="dms:Unknown"/>
      </xsd:simpleType>
    </xsd:element>
    <xsd:element name="DynamicPublishingContent10" ma:index="63" nillable="true" ma:displayName="Dynamisk sideindhold (11)" ma:hidden="true" ma:internalName="DynamicPublishingContent10">
      <xsd:simpleType>
        <xsd:restriction base="dms:Unknown"/>
      </xsd:simpleType>
    </xsd:element>
    <xsd:element name="DynamicPublishingContent11" ma:index="64" nillable="true" ma:displayName="Dynamisk sideindhold (12)" ma:hidden="true" ma:internalName="DynamicPublishingContent11">
      <xsd:simpleType>
        <xsd:restriction base="dms:Unknown"/>
      </xsd:simpleType>
    </xsd:element>
    <xsd:element name="DynamicPublishingContent12" ma:index="65" nillable="true" ma:displayName="Dynamisk sideindhold (13)" ma:hidden="true" ma:internalName="DynamicPublishingContent12">
      <xsd:simpleType>
        <xsd:restriction base="dms:Unknown"/>
      </xsd:simpleType>
    </xsd:element>
    <xsd:element name="DynamicPublishingContent13" ma:index="66" nillable="true" ma:displayName="Dynamisk sideindhold (14)" ma:hidden="true" ma:internalName="DynamicPublishingContent13">
      <xsd:simpleType>
        <xsd:restriction base="dms:Unknown"/>
      </xsd:simpleType>
    </xsd:element>
    <xsd:element name="DynamicPublishingContent14" ma:index="67" nillable="true" ma:displayName="Dynamisk sideindhold (15)" ma:hidden="true" ma:internalName="DynamicPublishingContent14">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8883b8-a613-49b8-9e7a-815b7776ebd6" elementFormDefault="qualified">
    <xsd:import namespace="http://schemas.microsoft.com/office/2006/documentManagement/types"/>
    <xsd:import namespace="http://schemas.microsoft.com/office/infopath/2007/PartnerControls"/>
    <xsd:element name="Ansvarligafdeling" ma:index="27" nillable="true" ma:displayName="Ansvarlig afdeling" ma:list="{2b5a13a3-256c-433f-bc8b-bde4d05df095}" ma:internalName="Ansvarligafdeling" ma:showField="Title" ma:web="303eeafb-7dff-46db-9396-e9c651f530ea">
      <xsd:simpleType>
        <xsd:restriction base="dms:Lookup"/>
      </xsd:simpleType>
    </xsd:element>
    <xsd:element name="Rettighedsgruppe" ma:index="29" ma:displayName="Rettighedsgruppe" ma:default="2;#Basis" ma:list="{cd861654-9942-42cc-b4e8-22e2eb33fafe}" ma:internalName="Rettighedsgruppe" ma:readOnly="false" ma:showField="Title" ma:web="303eeafb-7dff-46db-9396-e9c651f530ea">
      <xsd:simpleType>
        <xsd:restriction base="dms:Lookup"/>
      </xsd:simpleType>
    </xsd:element>
    <xsd:element name="Afsender" ma:index="36" nillable="true" ma:displayName="Afsender" ma:default="2;#Landscentret" ma:list="{b497b606-9a6f-4593-a3de-acb9bcbea154}" ma:internalName="Afsender" ma:showField="LinkTitleNoMenu" ma:web="303eeafb-7dff-46db-9396-e9c651f530ea">
      <xsd:simpleType>
        <xsd:restriction base="dms:Lookup"/>
      </xsd:simpleType>
    </xsd:element>
    <xsd:element name="Arkiveringsdato" ma:index="37" ma:displayName="Arkiveringsdato" ma:format="DateOnly" ma:internalName="Arkiveringsdato">
      <xsd:simpleType>
        <xsd:restriction base="dms:DateTime"/>
      </xsd:simpleType>
    </xsd:element>
    <xsd:element name="Ingen_x0020_besked_x0020_ved_x0020_arkivering" ma:index="38" nillable="true" ma:displayName="Ingen besked ved arkivering" ma:default="0" ma:description="Klik her, for ikke at modtage en besked, når dokumentet når sin udløbsdato" ma:internalName="Ingen_x0020_besked_x0020_ved_x0020_arkivering">
      <xsd:simpleType>
        <xsd:restriction base="dms:Boolean"/>
      </xsd:simpleType>
    </xsd:element>
    <xsd:element name="HideInRollups" ma:index="39" nillable="true" ma:displayName="Skjul i artikellister" ma:default="0" ma:description="Klik her for at skjule siden i artikellister" ma:internalName="HideInRollups">
      <xsd:simpleType>
        <xsd:restriction base="dms:Boolean"/>
      </xsd:simpleType>
    </xsd:element>
    <xsd:element name="IsHiddenFromRollup" ma:index="40" nillable="true" ma:displayName="Skjult i artikellister (system)" ma:decimals="0" ma:default="0" ma:description="Understøtter infrastrukturen" ma:internalName="IsHiddenFromRollup">
      <xsd:simpleType>
        <xsd:restriction base="dms:Number"/>
      </xsd:simpleType>
    </xsd:element>
    <xsd:element name="EnclosureFor" ma:index="48" nillable="true" ma:displayName="Bilag til" ma:description="Peger på bilagets moderdokument" ma:internalName="EnclosureFor">
      <xsd:complexType>
        <xsd:complexContent>
          <xsd:extension base="dms:URL">
            <xsd:sequence>
              <xsd:element name="Url" type="dms:ValidUrl" minOccurs="0" nillable="true"/>
              <xsd:element name="Description" type="xsd:string" nillable="true"/>
            </xsd:sequence>
          </xsd:extension>
        </xsd:complexContent>
      </xsd:complexType>
    </xsd:element>
    <xsd:element name="GammelURL" ma:index="49" nillable="true" ma:displayName="Gammel URL" ma:description="Tidligere placering på landbrugsinfo" ma:internalName="GammelURL">
      <xsd:simpleType>
        <xsd:restriction base="dms:Text">
          <xsd:maxLength value="255"/>
        </xsd:restriction>
      </xsd:simpleType>
    </xsd:element>
    <xsd:element name="NetSkabelonValue" ma:index="50" nillable="true" ma:displayName="NetSkabelon værdier" ma:internalName="NetSkabelonValue">
      <xsd:simpleType>
        <xsd:restriction base="dms:Text">
          <xsd:maxLength value="255"/>
        </xsd:restriction>
      </xsd:simpleType>
    </xsd:element>
    <xsd:element name="Projekter" ma:index="51" nillable="true" ma:displayName="Projekter" ma:list="{ecf07d35-95fb-4bda-ad72-e46544058ec2}" ma:internalName="Projekter" ma:showField="LinkTitleNoMenu" ma:web="303eeafb-7dff-46db-9396-e9c651f530ea">
      <xsd:simpleType>
        <xsd:restriction base="dms:Unknown"/>
      </xsd:simpleType>
    </xsd:element>
    <xsd:element name="WebInfoSubjects" ma:index="52" nillable="true" ma:displayName="Emneord" ma:description="Knyt emneord til din artikel. Benyttes primært til nyhedsbreve." ma:list="{c1fcffa3-db61-496d-89f0-dea25d970c75}" ma:internalName="WebInfoSubjects" ma:showField="LinkTitleNoMenu" ma:web="303eeafb-7dff-46db-9396-e9c651f530ea">
      <xsd:simpleType>
        <xsd:restriction base="dms:Unknown"/>
      </xsd:simpleType>
    </xsd:element>
    <xsd:element name="HitCount" ma:index="53" nillable="true" ma:displayName="HitCount (system)" ma:decimals="0" ma:default="0" ma:description="Antal gange et dokument er set af en bruger" ma:internalName="HitCount" ma:readOnly="false">
      <xsd:simpleType>
        <xsd:restriction base="dms:Number"/>
      </xsd:simpleType>
    </xsd:element>
    <xsd:element name="PermalinkID" ma:index="54" nillable="true" ma:displayName="Permalink ID" ma:description="Unik ID for artiklen som kan benyttes til permalink" ma:hidden="true" ma:internalName="PermalinkID" ma:readOnly="false">
      <xsd:simpleType>
        <xsd:restriction base="dms:Text">
          <xsd:maxLength value="255"/>
        </xsd:restriction>
      </xsd:simpleType>
    </xsd:element>
    <xsd:element name="WebInfoMultiSelect" ma:index="55" nillable="true" ma:displayName="Tilvalg" ma:description="Mulighed for et antal tilvalg gemt i et samlet felt." ma:internalName="WebInfoMultiSelect">
      <xsd:simpleType>
        <xsd:restriction base="dms:Unknown"/>
      </xsd:simpleType>
    </xsd:element>
    <xsd:element name="TaksonomiTaxHTField0" ma:index="68" nillable="true" ma:taxonomy="true" ma:internalName="TaksonomiTaxHTField0" ma:taxonomyFieldName="Taksonomi" ma:displayName="Taksonomi" ma:fieldId="{6e43b4ee-656e-4e6d-875c-6c0fe73b7faf}" ma:taxonomyMulti="true" ma:sspId="2476898c-5e7e-458a-8d26-e528e2e6d5ce" ma:termSetId="65f14c63-6b42-47e9-9739-973b2f9a435e" ma:anchorId="00000000-0000-0000-0000-000000000000" ma:open="false" ma:isKeyword="false">
      <xsd:complexType>
        <xsd:sequence>
          <xsd:element ref="pc:Terms" minOccurs="0" maxOccurs="1"/>
        </xsd:sequence>
      </xsd:complexType>
    </xsd:element>
    <xsd:element name="Bevillingsgivere" ma:index="72" nillable="true" ma:displayName="Bevillingsgivere" ma:list="9ccd692b-b01f-4300-9d4e-b4fb85c2c995" ma:internalName="Bevillingsgivere" ma:showField="LinkTitleNoMenu" ma:web="303eeafb-7dff-46db-9396-e9c651f530ea">
      <xsd:simpleType>
        <xsd:restriction base="dms:Unknown"/>
      </xsd:simpleType>
    </xsd:element>
    <xsd:element name="FinanceYear" ma:index="73" nillable="true" ma:displayName="Bevillingsår" ma:decimals="0" ma:internalName="FinanceYear">
      <xsd:simpleType>
        <xsd:restriction base="dms:Number"/>
      </xsd:simpleType>
    </xsd:element>
    <xsd:element name="WebInfoLawCodes" ma:index="74" nillable="true" ma:displayName="Lovkoder" ma:description="Knyt lovkoder til din artikel." ma:list="{908f6eb6-a66b-478a-a99e-d2541dc092be}" ma:internalName="WebInfoLawCodes" ma:showField="LinkTitleNoMenu" ma:web="303eeafb-7dff-46db-9396-e9c651f530ea">
      <xsd:simpleType>
        <xsd:restriction base="dms:Unknown"/>
      </xsd:simpleType>
    </xsd:element>
    <xsd:element name="Afrapportering" ma:index="75" nillable="true" ma:displayName="Afrapportering" ma:list="{126d356a-4f5c-4bbb-91a6-e07af1934e19}" ma:internalName="Afrapportering" ma:showField="LinkTitleNoMenu" ma:web="303eeafb-7dff-46db-9396-e9c651f530ea">
      <xsd:simpleType>
        <xsd:restriction base="dms:Unknown"/>
      </xsd:simpleType>
    </xsd:element>
    <xsd:element name="ProjectID" ma:index="78" nillable="true" ma:displayName="ProjectID (system)" ma:internalName="Project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a14257-579e-4a1f-bbbb-3c8dd7393476" elementFormDefault="qualified">
    <xsd:import namespace="http://schemas.microsoft.com/office/2006/documentManagement/types"/>
    <xsd:import namespace="http://schemas.microsoft.com/office/infopath/2007/PartnerControls"/>
    <xsd:element name="Forfattere" ma:index="28" nillable="true" ma:displayName="Forfattere" ma:list="UserInfo" ma:SharePointGroup="0" ma:internalName="Forfattere"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tekode" ma:index="30" nillable="true" ma:displayName="Listekode" ma:internalName="Listekode">
      <xsd:simpleType>
        <xsd:restriction base="dms:Text">
          <xsd:maxLength value="255"/>
        </xsd:restriction>
      </xsd:simpleType>
    </xsd:element>
    <xsd:element name="Nummer" ma:index="31" nillable="true" ma:displayName="Nummer" ma:internalName="Nummer">
      <xsd:simpleType>
        <xsd:restriction base="dms:Text">
          <xsd:maxLength value="255"/>
        </xsd:restriction>
      </xsd:simpleType>
    </xsd:element>
    <xsd:element name="Noegleord" ma:index="32" nillable="true" ma:displayName="Nøgleord" ma:internalName="Noegleord">
      <xsd:simpleType>
        <xsd:restriction base="dms:Text">
          <xsd:maxLength value="255"/>
        </xsd:restriction>
      </xsd:simpleType>
    </xsd:element>
    <xsd:element name="Informationsserie" ma:index="33" nillable="true" ma:displayName="Historisk informationsserie" ma:internalName="Informationsserie">
      <xsd:simpleType>
        <xsd:restriction base="dms:Text">
          <xsd:maxLength value="255"/>
        </xsd:restriction>
      </xsd:simpleType>
    </xsd:element>
    <xsd:element name="Bekraeftelsesdato" ma:index="34" nillable="true" ma:displayName="Bekræftelsesdato" ma:format="DateTime" ma:internalName="Bekraeftelsesdato">
      <xsd:simpleType>
        <xsd:restriction base="dms:DateTime"/>
      </xsd:simpleType>
    </xsd:element>
    <xsd:element name="Revisionsdato" ma:index="35" nillable="true" ma:displayName="Revisionsdato" ma:format="DateTime" ma:internalName="Revisionsdato">
      <xsd:simpleType>
        <xsd:restriction base="dms:DateTime"/>
      </xsd:simpleType>
    </xsd:element>
    <xsd:element name="Sorteringsorden" ma:index="47" nillable="true" ma:displayName="Sorteringsorden" ma:decimals="0" ma:internalName="Sorteringsorden">
      <xsd:simpleType>
        <xsd:restriction base="dms:Number"/>
      </xsd:simpleType>
    </xsd:element>
    <xsd:element name="Kontaktpersoner" ma:index="76" nillable="true" ma:displayName="Kontaktpersoner" ma:list="UserInfo" ma:SharePointGroup="0" ma:internalName="Kontaktperson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kribenter" ma:index="77" nillable="true" ma:displayName="Skribenter" ma:list="UserInfo" ma:SharePointGroup="0" ma:internalName="Skribent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3eeafb-7dff-46db-9396-e9c651f530ea" elementFormDefault="qualified">
    <xsd:import namespace="http://schemas.microsoft.com/office/2006/documentManagement/types"/>
    <xsd:import namespace="http://schemas.microsoft.com/office/infopath/2007/PartnerControls"/>
    <xsd:element name="_dlc_DocId" ma:index="56" nillable="true" ma:displayName="Værdi for dokument-id" ma:description="Værdien af det dokument-id, der er tildelt dette element." ma:internalName="_dlc_DocId" ma:readOnly="true">
      <xsd:simpleType>
        <xsd:restriction base="dms:Text"/>
      </xsd:simpleType>
    </xsd:element>
    <xsd:element name="_dlc_DocIdUrl" ma:index="57"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8" nillable="true" ma:displayName="Persist ID" ma:description="Keep ID on add." ma:hidden="true" ma:internalName="_dlc_DocIdPersistId" ma:readOnly="true">
      <xsd:simpleType>
        <xsd:restriction base="dms:Boolean"/>
      </xsd:simpleType>
    </xsd:element>
    <xsd:element name="TaxCatchAll" ma:index="69" nillable="true" ma:displayName="Taxonomy Catch All Column" ma:description="" ma:hidden="true" ma:list="{00a11604-cdb1-438d-8b4c-a208f6918db7}" ma:internalName="TaxCatchAll" ma:showField="CatchAllData" ma:web="303eeafb-7dff-46db-9396-e9c651f530ea">
      <xsd:complexType>
        <xsd:complexContent>
          <xsd:extension base="dms:MultiChoiceLookup">
            <xsd:sequence>
              <xsd:element name="Value" type="dms:Lookup" maxOccurs="unbounded" minOccurs="0" nillable="true"/>
            </xsd:sequence>
          </xsd:extension>
        </xsd:complexContent>
      </xsd:complexType>
    </xsd:element>
    <xsd:element name="TaxCatchAllLabel" ma:index="70" nillable="true" ma:displayName="Taxonomy Catch All Column1" ma:description="" ma:hidden="true" ma:list="{00a11604-cdb1-438d-8b4c-a208f6918db7}" ma:internalName="TaxCatchAllLabel" ma:readOnly="true" ma:showField="CatchAllDataLabel" ma:web="303eeafb-7dff-46db-9396-e9c651f530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22089D-BBD9-46DF-A38B-F9F90FD406DB}"/>
</file>

<file path=customXml/itemProps2.xml><?xml version="1.0" encoding="utf-8"?>
<ds:datastoreItem xmlns:ds="http://schemas.openxmlformats.org/officeDocument/2006/customXml" ds:itemID="{4EC16302-2619-4A84-AEB6-AE11AB123691}"/>
</file>

<file path=customXml/itemProps3.xml><?xml version="1.0" encoding="utf-8"?>
<ds:datastoreItem xmlns:ds="http://schemas.openxmlformats.org/officeDocument/2006/customXml" ds:itemID="{5C1B3634-BCFB-4CC1-9251-BA6B0788C544}"/>
</file>

<file path=customXml/itemProps4.xml><?xml version="1.0" encoding="utf-8"?>
<ds:datastoreItem xmlns:ds="http://schemas.openxmlformats.org/officeDocument/2006/customXml" ds:itemID="{57464A5E-D0D7-4948-9DAA-4E783BB5F6C4}"/>
</file>

<file path=docProps/app.xml><?xml version="1.0" encoding="utf-8"?>
<Properties xmlns="http://schemas.openxmlformats.org/officeDocument/2006/extended-properties" xmlns:vt="http://schemas.openxmlformats.org/officeDocument/2006/docPropsVTypes">
  <Template>blank</Template>
  <TotalTime>0</TotalTime>
  <Words>1664</Words>
  <Application>Microsoft Office PowerPoint</Application>
  <PresentationFormat>Brugerdefineret</PresentationFormat>
  <Paragraphs>324</Paragraphs>
  <Slides>52</Slides>
  <Notes>6</Notes>
  <HiddenSlides>0</HiddenSlides>
  <MMClips>0</MMClips>
  <ScaleCrop>false</ScaleCrop>
  <HeadingPairs>
    <vt:vector size="6" baseType="variant">
      <vt:variant>
        <vt:lpstr>Benyttede skrifttyper</vt:lpstr>
      </vt:variant>
      <vt:variant>
        <vt:i4>7</vt:i4>
      </vt:variant>
      <vt:variant>
        <vt:lpstr>Tema</vt:lpstr>
      </vt:variant>
      <vt:variant>
        <vt:i4>14</vt:i4>
      </vt:variant>
      <vt:variant>
        <vt:lpstr>Slidetitler</vt:lpstr>
      </vt:variant>
      <vt:variant>
        <vt:i4>52</vt:i4>
      </vt:variant>
    </vt:vector>
  </HeadingPairs>
  <TitlesOfParts>
    <vt:vector size="73" baseType="lpstr">
      <vt:lpstr>Arial</vt:lpstr>
      <vt:lpstr>AU Passata</vt:lpstr>
      <vt:lpstr>AU Passata Light</vt:lpstr>
      <vt:lpstr>AU Peto</vt:lpstr>
      <vt:lpstr>Calibri</vt:lpstr>
      <vt:lpstr>Georgia</vt:lpstr>
      <vt:lpstr>Wingdings 3</vt:lpstr>
      <vt:lpstr>LF PPT - Noget af det bedste i verden.</vt:lpstr>
      <vt:lpstr>LF PPT - Noget at leve af. Noget at leve for.</vt:lpstr>
      <vt:lpstr>LF PPT - Vækst i balance</vt:lpstr>
      <vt:lpstr>LF PPT - Illustrationer i bunden</vt:lpstr>
      <vt:lpstr>LF PPT - SEGES</vt:lpstr>
      <vt:lpstr>1_LF PPT - SEGES</vt:lpstr>
      <vt:lpstr>2_LF PPT - SEGES</vt:lpstr>
      <vt:lpstr>3_LF PPT - SEGES</vt:lpstr>
      <vt:lpstr>4_LF PPT - SEGES</vt:lpstr>
      <vt:lpstr>5_LF PPT - SEGES</vt:lpstr>
      <vt:lpstr>Landbrug_og_Foedevarer</vt:lpstr>
      <vt:lpstr>1_Landbrug_og_Foedevarer</vt:lpstr>
      <vt:lpstr>Landbrug &amp; Fødevarer</vt:lpstr>
      <vt:lpstr>AU 16:9</vt:lpstr>
      <vt:lpstr>Grovfoder 2020 DM&amp;E, 16. januar 2020</vt:lpstr>
      <vt:lpstr>Græsmarker</vt:lpstr>
      <vt:lpstr>Hvor godt rammer vi 32-37 pct. tørstof i græsensilage?</vt:lpstr>
      <vt:lpstr>Fortørring af kløvergræs (udover vejret)</vt:lpstr>
      <vt:lpstr>Skårlægningsvejr – landmand.dk</vt:lpstr>
      <vt:lpstr>Fortørringsprognosen</vt:lpstr>
      <vt:lpstr>80 % fordøjeligt organisk stof - slættidspunkt (1. slæt)</vt:lpstr>
      <vt:lpstr>Slættidspunkt 1. slæt</vt:lpstr>
      <vt:lpstr>Slætprognose med bl 35, 45 &amp; 49</vt:lpstr>
      <vt:lpstr>Slætprognosen</vt:lpstr>
      <vt:lpstr>Maks. 80 gram råaske i græsensilage?</vt:lpstr>
      <vt:lpstr>Undgå sand i græsset</vt:lpstr>
      <vt:lpstr>Radafstand ved såning af kløvergæs</vt:lpstr>
      <vt:lpstr>PowerPoint-præsentation</vt:lpstr>
      <vt:lpstr>Stubhøjde</vt:lpstr>
      <vt:lpstr>Skårlægger </vt:lpstr>
      <vt:lpstr>Fortsat fokus på</vt:lpstr>
      <vt:lpstr>Bomek- i stedet for slangebom</vt:lpstr>
      <vt:lpstr>Aktuelt i majs 2020</vt:lpstr>
      <vt:lpstr>Korit</vt:lpstr>
      <vt:lpstr>Korit</vt:lpstr>
      <vt:lpstr>PowerPoint-præsentation</vt:lpstr>
      <vt:lpstr>Startgødning til majs 4 forsøg 2019</vt:lpstr>
      <vt:lpstr>Placering af 7,5 kg fosfor pr. ha i typer af NP-gødninger 4 forsøg 2019</vt:lpstr>
      <vt:lpstr>Placeret fosfor til majs 30 forsøg 2003-2019</vt:lpstr>
      <vt:lpstr>Placeret fosfor til majs 30 forsøg 2003-2019</vt:lpstr>
      <vt:lpstr>Placering af startgødning i såsporet 4 forsøg 2019</vt:lpstr>
      <vt:lpstr>Startgødning til majs – anbefaling</vt:lpstr>
      <vt:lpstr>PowerPoint-præsentation</vt:lpstr>
      <vt:lpstr>Placeret rågylle med Vizura 3 forsøg 2019</vt:lpstr>
      <vt:lpstr>Placeret afgasset gylle med Vizura 3 forsøg 2019</vt:lpstr>
      <vt:lpstr>Nettoudbytte for placering af gylle - med/uden plads til fosfor i NP-gødning</vt:lpstr>
      <vt:lpstr>Nettoudbytte for placering af rågylle til majs 3 forsøg 2019</vt:lpstr>
      <vt:lpstr>Nettoudbytte for placering af rågylle til majs 3 forsøg 2019</vt:lpstr>
      <vt:lpstr>Merudbytte for placeret gylle Flere års forsøg 2016-2019</vt:lpstr>
      <vt:lpstr>Stribtill i majs på JB 1- 4 m. vanding 3 storparcelforsøg 2018-2019</vt:lpstr>
      <vt:lpstr>Tidspunkt for gylleplacering 4 forsøg 2014-2017 i Niedersachsen</vt:lpstr>
      <vt:lpstr>Placering af gylle – foreløbig konklusion </vt:lpstr>
      <vt:lpstr>Gylle til majs – foreløbig anbefaling</vt:lpstr>
      <vt:lpstr>Markforsøg 2019 (18 timer efter nedfældning)</vt:lpstr>
      <vt:lpstr>Nitrifikationshæmmer til trad. nedfældet gylle 3 forsøg 2019</vt:lpstr>
      <vt:lpstr>+ 240.000 ha efterafgrøder i 2020 end i 2019 - 150 kg N pr. ha efterafgrøde, som underkendes (husdyrbrug) </vt:lpstr>
      <vt:lpstr>PowerPoint-præsentation</vt:lpstr>
      <vt:lpstr>Hjadstrup Maskinstation</vt:lpstr>
      <vt:lpstr>Bæredygtige dyrkningssystemer i majs 3 forsøg 2019</vt:lpstr>
      <vt:lpstr>Bæredygtige dyrkningssystemer i majs 2 forsøg 2019 (majs forfrugt)</vt:lpstr>
      <vt:lpstr>Bæredygtige dyrkningssystemer i majs 2 forsøg 2019 (majs forfrugt)</vt:lpstr>
      <vt:lpstr>Bæredygtige dyrkningssystemer i majs 1 forsøg 2019 (forfrugt kløvergræs – meget højt udbytteniveau)</vt:lpstr>
      <vt:lpstr>Efterafgrøder – anbefaling</vt:lpstr>
      <vt:lpstr>PowerPoint-præsentation</vt:lpstr>
      <vt:lpstr>PowerPoint-præsentation</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 for grovfoder 2020</dc:title>
  <dc:subject/>
  <dc:creator/>
  <cp:keywords/>
  <dc:description/>
  <cp:lastModifiedBy/>
  <cp:revision>1</cp:revision>
  <dcterms:created xsi:type="dcterms:W3CDTF">2020-01-08T14:11:06Z</dcterms:created>
  <dcterms:modified xsi:type="dcterms:W3CDTF">2020-05-05T10:37:16Z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0x010100C568DB52D9D0A14D9B2FDCC96666E9F2007948130EC3DB064584E219954237AF3900242457EFB8B24247815D688C526CD44D00C26A9DBCB02B5C4DA1F017B836C045C00060750ADE2E6249BABB5C6118FC133DE800AF2E6DC7107240CAAE62CB7A7C0C310000976AE73E70433C4E8A9B16B1DDE85DB5</vt:lpwstr>
  </property>
  <property fmtid="{D5CDD505-2E9C-101B-9397-08002B2CF9AE}" pid="3" name="_dlc_DocIdItemGuid">
    <vt:lpwstr>15591fea-0bdd-46c6-95b6-aa8600d7882d</vt:lpwstr>
  </property>
  <property fmtid="{D5CDD505-2E9C-101B-9397-08002B2CF9AE}" pid="4" name="Taksonomi">
    <vt:lpwstr/>
  </property>
</Properties>
</file>